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9"/>
  </p:notesMasterIdLst>
  <p:handoutMasterIdLst>
    <p:handoutMasterId r:id="rId40"/>
  </p:handoutMasterIdLst>
  <p:sldIdLst>
    <p:sldId id="259" r:id="rId2"/>
    <p:sldId id="342" r:id="rId3"/>
    <p:sldId id="344" r:id="rId4"/>
    <p:sldId id="345" r:id="rId5"/>
    <p:sldId id="346" r:id="rId6"/>
    <p:sldId id="324" r:id="rId7"/>
    <p:sldId id="323" r:id="rId8"/>
    <p:sldId id="328" r:id="rId9"/>
    <p:sldId id="358" r:id="rId10"/>
    <p:sldId id="362" r:id="rId11"/>
    <p:sldId id="329" r:id="rId12"/>
    <p:sldId id="334" r:id="rId13"/>
    <p:sldId id="357" r:id="rId14"/>
    <p:sldId id="347" r:id="rId15"/>
    <p:sldId id="348" r:id="rId16"/>
    <p:sldId id="349" r:id="rId17"/>
    <p:sldId id="350" r:id="rId18"/>
    <p:sldId id="351" r:id="rId19"/>
    <p:sldId id="332" r:id="rId20"/>
    <p:sldId id="326" r:id="rId21"/>
    <p:sldId id="331" r:id="rId22"/>
    <p:sldId id="359" r:id="rId23"/>
    <p:sldId id="333" r:id="rId24"/>
    <p:sldId id="335" r:id="rId25"/>
    <p:sldId id="336" r:id="rId26"/>
    <p:sldId id="337" r:id="rId27"/>
    <p:sldId id="338" r:id="rId28"/>
    <p:sldId id="354" r:id="rId29"/>
    <p:sldId id="355" r:id="rId30"/>
    <p:sldId id="339" r:id="rId31"/>
    <p:sldId id="352" r:id="rId32"/>
    <p:sldId id="353" r:id="rId33"/>
    <p:sldId id="340" r:id="rId34"/>
    <p:sldId id="341" r:id="rId35"/>
    <p:sldId id="356" r:id="rId36"/>
    <p:sldId id="360" r:id="rId37"/>
    <p:sldId id="361"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79CC93D-E52E-4D84-901B-11D7331DD495}">
          <p14:sldIdLst>
            <p14:sldId id="259"/>
            <p14:sldId id="342"/>
            <p14:sldId id="344"/>
            <p14:sldId id="345"/>
            <p14:sldId id="346"/>
            <p14:sldId id="324"/>
            <p14:sldId id="323"/>
            <p14:sldId id="328"/>
            <p14:sldId id="358"/>
            <p14:sldId id="362"/>
            <p14:sldId id="329"/>
            <p14:sldId id="334"/>
            <p14:sldId id="357"/>
            <p14:sldId id="347"/>
            <p14:sldId id="348"/>
            <p14:sldId id="349"/>
            <p14:sldId id="350"/>
            <p14:sldId id="351"/>
            <p14:sldId id="332"/>
            <p14:sldId id="326"/>
            <p14:sldId id="331"/>
            <p14:sldId id="359"/>
            <p14:sldId id="333"/>
            <p14:sldId id="335"/>
            <p14:sldId id="336"/>
            <p14:sldId id="337"/>
            <p14:sldId id="338"/>
            <p14:sldId id="354"/>
            <p14:sldId id="355"/>
            <p14:sldId id="339"/>
            <p14:sldId id="352"/>
            <p14:sldId id="353"/>
            <p14:sldId id="340"/>
            <p14:sldId id="341"/>
            <p14:sldId id="356"/>
            <p14:sldId id="360"/>
            <p14:sldId id="361"/>
          </p14:sldIdLst>
        </p14:section>
        <p14:section name="Overview and Objectives" id="{ABA716BF-3A5C-4ADB-94C9-CFEF84EBA240}">
          <p14:sldIdLst/>
        </p14:section>
        <p14:section name="Topic 1" id="{6D9936A3-3945-4757-BC8B-B5C252D8E036}">
          <p14:sldIdLst/>
        </p14:section>
        <p14:section name="Sample Slides for Visuals" id="{BAB3A466-96C9-4230-9978-795378D75699}">
          <p14:sldIdLst/>
        </p14:section>
        <p14:section name="Case Study" id="{8C0305C9-B152-4FBA-A789-FE1976D53990}">
          <p14:sldIdLst/>
        </p14:section>
        <p14:section name="Conclusion and Summary" id="{790CEF5B-569A-4C2F-BED5-750B08C0E5AD}">
          <p14:sldIdLst/>
        </p14:section>
        <p14:section name="Appendix" id="{3F78B471-41DA-46F2-A8E4-97E471896AB3}">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9ED6"/>
    <a:srgbClr val="003300"/>
  </p:clrMru>
  <p:extLst>
    <p:ext uri="{E76CE94A-603C-4142-B9EB-6D1370010A27}">
      <p14:discardImageEditData xmlns:p14="http://schemas.microsoft.com/office/powerpoint/2010/main" val="1"/>
    </p:ext>
    <p:ext uri="{D31A062A-798A-4329-ABDD-BBA856620510}">
      <p14:defaultImageDpi xmlns:p14="http://schemas.microsoft.com/office/powerpoint/2010/main" val="96"/>
    </p:ext>
  </p:extLst>
</p:presentationPr>
</file>

<file path=ppt/tableStyles.xml><?xml version="1.0" encoding="utf-8"?>
<a:tblStyleLst xmlns:a="http://schemas.openxmlformats.org/drawingml/2006/main" def="{5C22544A-7EE6-4342-B048-85BDC9FD1C3A}">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74" autoAdjust="0"/>
    <p:restoredTop sz="83977" autoAdjust="0"/>
  </p:normalViewPr>
  <p:slideViewPr>
    <p:cSldViewPr>
      <p:cViewPr>
        <p:scale>
          <a:sx n="54" d="100"/>
          <a:sy n="54" d="100"/>
        </p:scale>
        <p:origin x="-1504" y="-80"/>
      </p:cViewPr>
      <p:guideLst>
        <p:guide orient="horz" pos="2160"/>
        <p:guide pos="2880"/>
      </p:guideLst>
    </p:cSldViewPr>
  </p:slideViewPr>
  <p:notesTextViewPr>
    <p:cViewPr>
      <p:scale>
        <a:sx n="100" d="100"/>
        <a:sy n="100" d="100"/>
      </p:scale>
      <p:origin x="0" y="0"/>
    </p:cViewPr>
  </p:notesTextViewPr>
  <p:sorterViewPr>
    <p:cViewPr>
      <p:scale>
        <a:sx n="154" d="100"/>
        <a:sy n="154" d="100"/>
      </p:scale>
      <p:origin x="0" y="0"/>
    </p:cViewPr>
  </p:sorterViewPr>
  <p:notesViewPr>
    <p:cSldViewPr>
      <p:cViewPr varScale="1">
        <p:scale>
          <a:sx n="83" d="100"/>
          <a:sy n="83" d="100"/>
        </p:scale>
        <p:origin x="-314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notesMaster" Target="notesMasters/notesMaster1.xml"/><Relationship Id="rId40" Type="http://schemas.openxmlformats.org/officeDocument/2006/relationships/handoutMaster" Target="handoutMasters/handoutMaster1.xml"/><Relationship Id="rId41" Type="http://schemas.openxmlformats.org/officeDocument/2006/relationships/printerSettings" Target="printerSettings/printerSettings1.bin"/><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83FDC75-7F73-4A4A-A77C-09AADF00E0EA}" type="datetimeFigureOut">
              <a:rPr lang="en-US" smtClean="0"/>
              <a:pPr/>
              <a:t>30/10/13</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59226BF-1F13-42D3-80DC-373E7ADD1EBC}" type="slidenum">
              <a:rPr lang="en-US" smtClean="0"/>
              <a:pPr/>
              <a:t>‹#›</a:t>
            </a:fld>
            <a:endParaRPr lang="en-US" dirty="0"/>
          </a:p>
        </p:txBody>
      </p:sp>
    </p:spTree>
    <p:extLst>
      <p:ext uri="{BB962C8B-B14F-4D97-AF65-F5344CB8AC3E}">
        <p14:creationId xmlns:p14="http://schemas.microsoft.com/office/powerpoint/2010/main" val="5158118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AEF76B-3757-4A0B-AF93-28494465C1DD}" type="datetimeFigureOut">
              <a:rPr lang="en-US" smtClean="0"/>
              <a:pPr/>
              <a:t>30/10/13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693FD4-8F83-4EF7-AC3F-0DC0388986B0}" type="slidenum">
              <a:rPr lang="en-US" smtClean="0"/>
              <a:pPr/>
              <a:t>‹#›</a:t>
            </a:fld>
            <a:endParaRPr lang="en-US" dirty="0"/>
          </a:p>
        </p:txBody>
      </p:sp>
    </p:spTree>
    <p:extLst>
      <p:ext uri="{BB962C8B-B14F-4D97-AF65-F5344CB8AC3E}">
        <p14:creationId xmlns:p14="http://schemas.microsoft.com/office/powerpoint/2010/main" val="173542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template can be used as a starter file for presenting training materials in a group setting.</a:t>
            </a:r>
          </a:p>
          <a:p>
            <a:endParaRPr lang="en-US" dirty="0" smtClean="0"/>
          </a:p>
          <a:p>
            <a:pPr lvl="0"/>
            <a:r>
              <a:rPr lang="en-US" sz="1200" b="1" dirty="0" smtClean="0"/>
              <a:t>Sections</a:t>
            </a:r>
            <a:endParaRPr lang="en-US" sz="1200" b="0" dirty="0" smtClean="0"/>
          </a:p>
          <a:p>
            <a:pPr lvl="0"/>
            <a:r>
              <a:rPr lang="en-US" sz="1200" u="none" kern="1200" dirty="0" smtClean="0">
                <a:solidFill>
                  <a:schemeClr val="tx1"/>
                </a:solidFill>
                <a:effectLst/>
                <a:latin typeface="+mn-lt"/>
                <a:ea typeface="+mn-ea"/>
                <a:cs typeface="+mn-cs"/>
              </a:rPr>
              <a:t>Sections can help to organize your slides or facilitate collaboration between multiple authors. On the </a:t>
            </a:r>
            <a:r>
              <a:rPr lang="en-US" sz="1200" b="1" u="none" kern="1200" dirty="0" smtClean="0">
                <a:solidFill>
                  <a:schemeClr val="tx1"/>
                </a:solidFill>
                <a:effectLst/>
                <a:latin typeface="+mn-lt"/>
                <a:ea typeface="+mn-ea"/>
                <a:cs typeface="+mn-cs"/>
              </a:rPr>
              <a:t>Home</a:t>
            </a:r>
            <a:r>
              <a:rPr lang="en-US" sz="1200" u="none" kern="1200" dirty="0" smtClean="0">
                <a:solidFill>
                  <a:schemeClr val="tx1"/>
                </a:solidFill>
                <a:effectLst/>
                <a:latin typeface="+mn-lt"/>
                <a:ea typeface="+mn-ea"/>
                <a:cs typeface="+mn-cs"/>
              </a:rPr>
              <a:t> tab under </a:t>
            </a:r>
            <a:r>
              <a:rPr lang="en-US" sz="1200" b="1" u="none" kern="1200" dirty="0" smtClean="0">
                <a:solidFill>
                  <a:schemeClr val="tx1"/>
                </a:solidFill>
                <a:effectLst/>
                <a:latin typeface="+mn-lt"/>
                <a:ea typeface="+mn-ea"/>
                <a:cs typeface="+mn-cs"/>
              </a:rPr>
              <a:t>Slides</a:t>
            </a:r>
            <a:r>
              <a:rPr lang="en-US" sz="1200" u="none" kern="1200" dirty="0" smtClean="0">
                <a:solidFill>
                  <a:schemeClr val="tx1"/>
                </a:solidFill>
                <a:effectLst/>
                <a:latin typeface="+mn-lt"/>
                <a:ea typeface="+mn-ea"/>
                <a:cs typeface="+mn-cs"/>
              </a:rPr>
              <a:t>, click </a:t>
            </a:r>
            <a:r>
              <a:rPr lang="en-US" sz="1200" b="1" u="none" kern="1200" dirty="0" smtClean="0">
                <a:solidFill>
                  <a:schemeClr val="tx1"/>
                </a:solidFill>
                <a:effectLst/>
                <a:latin typeface="+mn-lt"/>
                <a:ea typeface="+mn-ea"/>
                <a:cs typeface="+mn-cs"/>
              </a:rPr>
              <a:t>Section</a:t>
            </a:r>
            <a:r>
              <a:rPr lang="en-US" sz="1200" u="none" kern="1200" dirty="0" smtClean="0">
                <a:solidFill>
                  <a:schemeClr val="tx1"/>
                </a:solidFill>
                <a:effectLst/>
                <a:latin typeface="+mn-lt"/>
                <a:ea typeface="+mn-ea"/>
                <a:cs typeface="+mn-cs"/>
              </a:rPr>
              <a:t>, and then click </a:t>
            </a:r>
            <a:r>
              <a:rPr lang="en-US" sz="1200" b="1" u="none" kern="1200" dirty="0" smtClean="0">
                <a:solidFill>
                  <a:schemeClr val="tx1"/>
                </a:solidFill>
                <a:effectLst/>
                <a:latin typeface="+mn-lt"/>
                <a:ea typeface="+mn-ea"/>
                <a:cs typeface="+mn-cs"/>
              </a:rPr>
              <a:t>Add Section</a:t>
            </a:r>
            <a:r>
              <a:rPr lang="en-US" sz="1200" u="none" kern="1200" dirty="0" smtClean="0">
                <a:solidFill>
                  <a:schemeClr val="tx1"/>
                </a:solidFill>
                <a:effectLst/>
                <a:latin typeface="+mn-lt"/>
                <a:ea typeface="+mn-ea"/>
                <a:cs typeface="+mn-cs"/>
              </a:rPr>
              <a:t>.</a:t>
            </a:r>
          </a:p>
          <a:p>
            <a:pPr lvl="0"/>
            <a:endParaRPr lang="en-US" sz="1200" b="1" dirty="0" smtClean="0"/>
          </a:p>
          <a:p>
            <a:pPr lvl="0"/>
            <a:r>
              <a:rPr lang="en-US" sz="1200" b="1" dirty="0" smtClean="0"/>
              <a:t>Notes</a:t>
            </a:r>
          </a:p>
          <a:p>
            <a:pPr lvl="0"/>
            <a:r>
              <a:rPr lang="en-US" sz="1200" u="none" kern="1200" dirty="0" smtClean="0">
                <a:solidFill>
                  <a:schemeClr val="tx1"/>
                </a:solidFill>
                <a:effectLst/>
                <a:latin typeface="+mn-lt"/>
                <a:ea typeface="+mn-ea"/>
                <a:cs typeface="+mn-cs"/>
              </a:rPr>
              <a:t>Use the Notes pane for delivery notes or to provide additional details for the audience. You can see these notes in Presenter View during your presentation. </a:t>
            </a:r>
          </a:p>
          <a:p>
            <a:pPr lvl="0"/>
            <a:r>
              <a:rPr lang="en-US" sz="1200" dirty="0" smtClean="0"/>
              <a:t>Keep in mind the font size (important for accessibility, visibility, videotaping, and online production)</a:t>
            </a:r>
          </a:p>
          <a:p>
            <a:pPr lvl="0"/>
            <a:endParaRPr lang="en-US" sz="1200" dirty="0" smtClean="0"/>
          </a:p>
          <a:p>
            <a:pPr lvl="0">
              <a:buFontTx/>
              <a:buNone/>
            </a:pPr>
            <a:r>
              <a:rPr lang="en-US" sz="1200" b="1" dirty="0" smtClean="0"/>
              <a:t>Coordinated colors </a:t>
            </a:r>
          </a:p>
          <a:p>
            <a:pPr lvl="0">
              <a:buFontTx/>
              <a:buNone/>
            </a:pPr>
            <a:r>
              <a:rPr lang="en-US" sz="1200" dirty="0" smtClean="0"/>
              <a:t>Pay particular attention to the graphs, charts, and text boxes.</a:t>
            </a:r>
            <a:r>
              <a:rPr lang="en-US" sz="1200" baseline="0" dirty="0" smtClean="0"/>
              <a:t> </a:t>
            </a:r>
            <a:endParaRPr lang="en-US" sz="1200" dirty="0" smtClean="0"/>
          </a:p>
          <a:p>
            <a:pPr lvl="0"/>
            <a:r>
              <a:rPr lang="en-US" sz="1200" dirty="0" smtClean="0"/>
              <a:t>Consider that attendees will print in black and white or </a:t>
            </a:r>
            <a:r>
              <a:rPr lang="en-US" sz="1200" dirty="0" err="1" smtClean="0"/>
              <a:t>grayscale</a:t>
            </a:r>
            <a:r>
              <a:rPr lang="en-US" sz="1200" dirty="0" smtClean="0"/>
              <a:t>. Run a test print to make sure your colors work when printed in pure black and white and </a:t>
            </a:r>
            <a:r>
              <a:rPr lang="en-US" sz="1200" dirty="0" err="1" smtClean="0"/>
              <a:t>grayscale</a:t>
            </a:r>
            <a:r>
              <a:rPr lang="en-US" sz="1200" dirty="0" smtClean="0"/>
              <a:t>.</a:t>
            </a:r>
          </a:p>
          <a:p>
            <a:pPr lvl="0">
              <a:buFontTx/>
              <a:buNone/>
            </a:pPr>
            <a:endParaRPr lang="en-US" sz="1200" dirty="0" smtClean="0"/>
          </a:p>
          <a:p>
            <a:pPr lvl="0">
              <a:buFontTx/>
              <a:buNone/>
            </a:pPr>
            <a:r>
              <a:rPr lang="en-US" sz="1200" b="1" dirty="0" smtClean="0"/>
              <a:t>Graphics, tables, and graphs</a:t>
            </a:r>
          </a:p>
          <a:p>
            <a:pPr lvl="0"/>
            <a:r>
              <a:rPr lang="en-US" sz="1200" dirty="0" smtClean="0"/>
              <a:t>Keep it simple: If possible, use consistent, non-distracting styles and colors.</a:t>
            </a:r>
          </a:p>
          <a:p>
            <a:pPr lvl="0"/>
            <a:r>
              <a:rPr lang="en-US" sz="1200" dirty="0" smtClean="0"/>
              <a:t>Label all graphs and tables.</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EC6EAC7D-5A89-47C2-8ABA-56C9C2DEF7A4}"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2" name="Title 1"/>
          <p:cNvSpPr>
            <a:spLocks noGrp="1"/>
          </p:cNvSpPr>
          <p:nvPr>
            <p:ph type="ctrTitle" hasCustomPrompt="1"/>
          </p:nvPr>
        </p:nvSpPr>
        <p:spPr>
          <a:xfrm>
            <a:off x="2590800" y="2286000"/>
            <a:ext cx="6180224" cy="1470025"/>
          </a:xfrm>
        </p:spPr>
        <p:txBody>
          <a:bodyPr anchor="t"/>
          <a:lstStyle>
            <a:lvl1pPr algn="r">
              <a:defRPr b="1" cap="small" baseline="0">
                <a:solidFill>
                  <a:srgbClr val="003300"/>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962400" y="4038600"/>
            <a:ext cx="4772528" cy="990600"/>
          </a:xfrm>
        </p:spPr>
        <p:txBody>
          <a:bodyPr>
            <a:normAutofit/>
          </a:bodyPr>
          <a:lstStyle>
            <a:lvl1pPr marL="0" indent="0" algn="r">
              <a:buNone/>
              <a:defRPr sz="2000" b="0">
                <a:solidFill>
                  <a:schemeClr val="tx1"/>
                </a:solidFill>
                <a:latin typeface="Georg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Click to edit Master subtitle style</a:t>
            </a:r>
            <a:endParaRPr lang="en-US" dirty="0"/>
          </a:p>
        </p:txBody>
      </p:sp>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1251"/>
            <a:ext cx="3721618" cy="6858000"/>
          </a:xfrm>
          <a:prstGeom prst="rect">
            <a:avLst/>
          </a:prstGeom>
        </p:spPr>
      </p:pic>
      <p:sp>
        <p:nvSpPr>
          <p:cNvPr id="10" name="Picture Placeholder 9"/>
          <p:cNvSpPr>
            <a:spLocks noGrp="1"/>
          </p:cNvSpPr>
          <p:nvPr>
            <p:ph type="pic" sz="quarter" idx="13" hasCustomPrompt="1"/>
          </p:nvPr>
        </p:nvSpPr>
        <p:spPr>
          <a:xfrm>
            <a:off x="6858000" y="5105400"/>
            <a:ext cx="1828800" cy="990600"/>
          </a:xfrm>
        </p:spPr>
        <p:txBody>
          <a:bodyPr>
            <a:normAutofit/>
          </a:bodyPr>
          <a:lstStyle>
            <a:lvl1pPr marL="0" indent="0" algn="ctr">
              <a:buNone/>
              <a:defRPr sz="2000" baseline="0"/>
            </a:lvl1pPr>
          </a:lstStyle>
          <a:p>
            <a:r>
              <a:rPr lang="en-US" dirty="0" smtClean="0"/>
              <a:t>Company Logo</a:t>
            </a:r>
            <a:endParaRPr lang="en-US" dirty="0"/>
          </a:p>
        </p:txBody>
      </p:sp>
    </p:spTree>
  </p:cSld>
  <p:clrMapOvr>
    <a:masterClrMapping/>
  </p:clrMapOvr>
  <p:transition xmlns:p14="http://schemas.microsoft.com/office/powerpoint/2010/main" spd="slow">
    <p:wipe dir="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pic>
        <p:nvPicPr>
          <p:cNvPr id="8" name="Picture 7"/>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rot="5400000">
            <a:off x="3161049" y="-3176815"/>
            <a:ext cx="2819400" cy="9173031"/>
          </a:xfrm>
          <a:prstGeom prst="rect">
            <a:avLst/>
          </a:prstGeom>
        </p:spPr>
      </p:pic>
      <p:sp>
        <p:nvSpPr>
          <p:cNvPr id="2" name="Title 1"/>
          <p:cNvSpPr>
            <a:spLocks noGrp="1"/>
          </p:cNvSpPr>
          <p:nvPr>
            <p:ph type="title" hasCustomPrompt="1"/>
          </p:nvPr>
        </p:nvSpPr>
        <p:spPr>
          <a:xfrm>
            <a:off x="4572000" y="3048000"/>
            <a:ext cx="4343400" cy="1362075"/>
          </a:xfrm>
        </p:spPr>
        <p:txBody>
          <a:bodyPr anchor="b" anchorCtr="0"/>
          <a:lstStyle>
            <a:lvl1pPr algn="l">
              <a:defRPr sz="4000" b="1" cap="small" baseline="0">
                <a:solidFill>
                  <a:srgbClr val="003300"/>
                </a:solidFill>
              </a:defRPr>
            </a:lvl1pPr>
          </a:lstStyle>
          <a:p>
            <a:r>
              <a:rPr lang="en-US" dirty="0" smtClean="0"/>
              <a:t>Click to edit master title style</a:t>
            </a:r>
            <a:endParaRPr lang="en-US" dirty="0"/>
          </a:p>
        </p:txBody>
      </p:sp>
      <p:sp>
        <p:nvSpPr>
          <p:cNvPr id="4" name="Date Placeholder 3"/>
          <p:cNvSpPr>
            <a:spLocks noGrp="1"/>
          </p:cNvSpPr>
          <p:nvPr>
            <p:ph type="dt" sz="half" idx="10"/>
          </p:nvPr>
        </p:nvSpPr>
        <p:spPr/>
        <p:txBody>
          <a:bodyPr/>
          <a:lstStyle/>
          <a:p>
            <a:fld id="{757B281C-5159-4971-8228-52B9A72E9ED2}" type="datetimeFigureOut">
              <a:rPr lang="en-US" smtClean="0"/>
              <a:pPr/>
              <a:t>30/10/13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
        <p:nvSpPr>
          <p:cNvPr id="10" name="Picture Placeholder 9"/>
          <p:cNvSpPr>
            <a:spLocks noGrp="1"/>
          </p:cNvSpPr>
          <p:nvPr>
            <p:ph type="pic" sz="quarter" idx="13" hasCustomPrompt="1"/>
          </p:nvPr>
        </p:nvSpPr>
        <p:spPr>
          <a:xfrm>
            <a:off x="6781800" y="5334000"/>
            <a:ext cx="2133600" cy="990600"/>
          </a:xfrm>
        </p:spPr>
        <p:txBody>
          <a:bodyPr>
            <a:normAutofit/>
          </a:bodyPr>
          <a:lstStyle>
            <a:lvl1pPr marL="0" indent="0" algn="ctr">
              <a:buNone/>
              <a:defRPr sz="1800"/>
            </a:lvl1pPr>
          </a:lstStyle>
          <a:p>
            <a:r>
              <a:rPr lang="en-US" dirty="0" smtClean="0"/>
              <a:t>Company Logo</a:t>
            </a:r>
            <a:endParaRPr lang="en-US" dirty="0"/>
          </a:p>
        </p:txBody>
      </p:sp>
    </p:spTree>
  </p:cSld>
  <p:clrMapOvr>
    <a:masterClrMapping/>
  </p:clrMapOvr>
  <p:transition xmlns:p14="http://schemas.microsoft.com/office/powerpoint/2010/main" spd="slow">
    <p:wipe dir="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0" y="269632"/>
            <a:ext cx="8077200" cy="1143000"/>
          </a:xfrm>
        </p:spPr>
        <p:txBody>
          <a:bodyPr anchor="ctr" anchorCtr="0"/>
          <a:lstStyle>
            <a:lvl1pPr algn="l">
              <a:defRPr lang="en-US" dirty="0"/>
            </a:lvl1pPr>
          </a:lstStyle>
          <a:p>
            <a:r>
              <a:rPr lang="en-US" dirty="0" smtClean="0"/>
              <a:t>Click To Edit Master Title Style</a:t>
            </a:r>
            <a:endParaRPr lang="en-US" dirty="0"/>
          </a:p>
        </p:txBody>
      </p:sp>
      <p:sp>
        <p:nvSpPr>
          <p:cNvPr id="3" name="Content Placeholder 2"/>
          <p:cNvSpPr>
            <a:spLocks noGrp="1"/>
          </p:cNvSpPr>
          <p:nvPr>
            <p:ph idx="1"/>
          </p:nvPr>
        </p:nvSpPr>
        <p:spPr>
          <a:xfrm>
            <a:off x="762000" y="1596413"/>
            <a:ext cx="8077200" cy="4297363"/>
          </a:xfrm>
        </p:spPr>
        <p:txBody>
          <a:bodyPr>
            <a:normAutofit/>
          </a:bodyPr>
          <a:lstStyle>
            <a:lvl1pPr>
              <a:defRPr sz="3200">
                <a:latin typeface="+mn-lt"/>
              </a:defRPr>
            </a:lvl1pPr>
            <a:lvl2pPr>
              <a:defRPr sz="2800">
                <a:latin typeface="+mn-lt"/>
              </a:defRPr>
            </a:lvl2pPr>
            <a:lvl3pPr>
              <a:defRPr sz="2400">
                <a:latin typeface="+mn-lt"/>
              </a:defRPr>
            </a:lvl3pPr>
            <a:lvl4pPr>
              <a:defRPr sz="2400">
                <a:latin typeface="+mn-lt"/>
              </a:defRPr>
            </a:lvl4pPr>
            <a:lvl5pPr>
              <a:defRPr sz="2400">
                <a:latin typeface="+mn-lt"/>
              </a:defRPr>
            </a:lvl5p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lang="en-US" dirty="0"/>
          </a:p>
        </p:txBody>
      </p:sp>
      <p:sp>
        <p:nvSpPr>
          <p:cNvPr id="4" name="Date Placeholder 3"/>
          <p:cNvSpPr>
            <a:spLocks noGrp="1"/>
          </p:cNvSpPr>
          <p:nvPr>
            <p:ph type="dt" sz="half" idx="10"/>
          </p:nvPr>
        </p:nvSpPr>
        <p:spPr/>
        <p:txBody>
          <a:bodyPr/>
          <a:lstStyle/>
          <a:p>
            <a:fld id="{757B281C-5159-4971-8228-52B9A72E9ED2}" type="datetimeFigureOut">
              <a:rPr lang="en-US" smtClean="0"/>
              <a:pPr/>
              <a:t>30/10/13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705600" y="6356350"/>
            <a:ext cx="2133600" cy="365125"/>
          </a:xfrm>
        </p:spPr>
        <p:txBody>
          <a:bodyPr/>
          <a:lstStyle/>
          <a:p>
            <a:fld id="{33D6E5A2-EC83-451F-A719-9AC1370DD5CF}" type="slidenum">
              <a:rPr lang="en-US" smtClean="0"/>
              <a:pPr/>
              <a:t>‹#›</a:t>
            </a:fld>
            <a:endParaRPr lang="en-US" dirty="0"/>
          </a:p>
        </p:txBody>
      </p:sp>
    </p:spTree>
  </p:cSld>
  <p:clrMapOvr>
    <a:masterClrMapping/>
  </p:clrMapOvr>
  <p:transition xmlns:p14="http://schemas.microsoft.com/office/powerpoint/2010/main" spd="slow">
    <p:wipe dir="d"/>
  </p:transition>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Click to edit Master title style</a:t>
            </a:r>
            <a:endParaRPr lang="en-US"/>
          </a:p>
        </p:txBody>
      </p:sp>
      <p:sp>
        <p:nvSpPr>
          <p:cNvPr id="3" name="Content Placeholder 2"/>
          <p:cNvSpPr>
            <a:spLocks noGrp="1"/>
          </p:cNvSpPr>
          <p:nvPr>
            <p:ph sz="half" idx="1"/>
          </p:nvPr>
        </p:nvSpPr>
        <p:spPr>
          <a:xfrm>
            <a:off x="6858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lang="en-US"/>
          </a:p>
        </p:txBody>
      </p:sp>
      <p:sp>
        <p:nvSpPr>
          <p:cNvPr id="4" name="Content Placeholder 3"/>
          <p:cNvSpPr>
            <a:spLocks noGrp="1"/>
          </p:cNvSpPr>
          <p:nvPr>
            <p:ph sz="half" idx="2"/>
          </p:nvPr>
        </p:nvSpPr>
        <p:spPr>
          <a:xfrm>
            <a:off x="48768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lang="en-US"/>
          </a:p>
        </p:txBody>
      </p:sp>
      <p:sp>
        <p:nvSpPr>
          <p:cNvPr id="5" name="Date Placeholder 4"/>
          <p:cNvSpPr>
            <a:spLocks noGrp="1"/>
          </p:cNvSpPr>
          <p:nvPr>
            <p:ph type="dt" sz="half" idx="10"/>
          </p:nvPr>
        </p:nvSpPr>
        <p:spPr/>
        <p:txBody>
          <a:bodyPr/>
          <a:lstStyle/>
          <a:p>
            <a:fld id="{757B281C-5159-4971-8228-52B9A72E9ED2}" type="datetimeFigureOut">
              <a:rPr lang="en-US" smtClean="0"/>
              <a:pPr/>
              <a:t>30/10/13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xmlns:p14="http://schemas.microsoft.com/office/powerpoint/2010/main" spd="slow">
    <p:wipe dir="d"/>
  </p:transition>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Click to edit Master title style</a:t>
            </a:r>
            <a:endParaRPr lang="en-US"/>
          </a:p>
        </p:txBody>
      </p:sp>
      <p:sp>
        <p:nvSpPr>
          <p:cNvPr id="3" name="Text Placeholder 2"/>
          <p:cNvSpPr>
            <a:spLocks noGrp="1"/>
          </p:cNvSpPr>
          <p:nvPr>
            <p:ph type="body" idx="1"/>
          </p:nvPr>
        </p:nvSpPr>
        <p:spPr>
          <a:xfrm>
            <a:off x="6858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Click to edit Master text styles</a:t>
            </a:r>
          </a:p>
        </p:txBody>
      </p:sp>
      <p:sp>
        <p:nvSpPr>
          <p:cNvPr id="4" name="Content Placeholder 3"/>
          <p:cNvSpPr>
            <a:spLocks noGrp="1"/>
          </p:cNvSpPr>
          <p:nvPr>
            <p:ph sz="half" idx="2"/>
          </p:nvPr>
        </p:nvSpPr>
        <p:spPr>
          <a:xfrm>
            <a:off x="6858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lang="en-US"/>
          </a:p>
        </p:txBody>
      </p:sp>
      <p:sp>
        <p:nvSpPr>
          <p:cNvPr id="5" name="Text Placeholder 4"/>
          <p:cNvSpPr>
            <a:spLocks noGrp="1"/>
          </p:cNvSpPr>
          <p:nvPr>
            <p:ph type="body" sz="quarter" idx="3"/>
          </p:nvPr>
        </p:nvSpPr>
        <p:spPr>
          <a:xfrm>
            <a:off x="48736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Click to edit Master text styles</a:t>
            </a:r>
          </a:p>
        </p:txBody>
      </p:sp>
      <p:sp>
        <p:nvSpPr>
          <p:cNvPr id="6" name="Content Placeholder 5"/>
          <p:cNvSpPr>
            <a:spLocks noGrp="1"/>
          </p:cNvSpPr>
          <p:nvPr>
            <p:ph sz="quarter" idx="4"/>
          </p:nvPr>
        </p:nvSpPr>
        <p:spPr>
          <a:xfrm>
            <a:off x="48736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lang="en-US"/>
          </a:p>
        </p:txBody>
      </p:sp>
      <p:sp>
        <p:nvSpPr>
          <p:cNvPr id="7" name="Date Placeholder 6"/>
          <p:cNvSpPr>
            <a:spLocks noGrp="1"/>
          </p:cNvSpPr>
          <p:nvPr>
            <p:ph type="dt" sz="half" idx="10"/>
          </p:nvPr>
        </p:nvSpPr>
        <p:spPr/>
        <p:txBody>
          <a:bodyPr/>
          <a:lstStyle/>
          <a:p>
            <a:fld id="{757B281C-5159-4971-8228-52B9A72E9ED2}" type="datetimeFigureOut">
              <a:rPr lang="en-US" smtClean="0"/>
              <a:pPr/>
              <a:t>30/10/13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xmlns:p14="http://schemas.microsoft.com/office/powerpoint/2010/main" spd="slow">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3008313" cy="1162050"/>
          </a:xfrm>
        </p:spPr>
        <p:txBody>
          <a:bodyPr anchor="b"/>
          <a:lstStyle>
            <a:lvl1pPr algn="l">
              <a:defRPr sz="2000" b="1"/>
            </a:lvl1pPr>
          </a:lstStyle>
          <a:p>
            <a:r>
              <a:rPr lang="it-IT" smtClean="0"/>
              <a:t>Click to edit Master title style</a:t>
            </a:r>
            <a:endParaRPr lang="en-US"/>
          </a:p>
        </p:txBody>
      </p:sp>
      <p:sp>
        <p:nvSpPr>
          <p:cNvPr id="3" name="Content Placeholder 2"/>
          <p:cNvSpPr>
            <a:spLocks noGrp="1"/>
          </p:cNvSpPr>
          <p:nvPr>
            <p:ph idx="1"/>
          </p:nvPr>
        </p:nvSpPr>
        <p:spPr>
          <a:xfrm>
            <a:off x="38036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lang="en-US"/>
          </a:p>
        </p:txBody>
      </p:sp>
      <p:sp>
        <p:nvSpPr>
          <p:cNvPr id="4" name="Text Placeholder 3"/>
          <p:cNvSpPr>
            <a:spLocks noGrp="1"/>
          </p:cNvSpPr>
          <p:nvPr>
            <p:ph type="body" sz="half" idx="2"/>
          </p:nvPr>
        </p:nvSpPr>
        <p:spPr>
          <a:xfrm>
            <a:off x="6858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Click to edit Master text styles</a:t>
            </a:r>
          </a:p>
        </p:txBody>
      </p:sp>
      <p:sp>
        <p:nvSpPr>
          <p:cNvPr id="5" name="Date Placeholder 4"/>
          <p:cNvSpPr>
            <a:spLocks noGrp="1"/>
          </p:cNvSpPr>
          <p:nvPr>
            <p:ph type="dt" sz="half" idx="10"/>
          </p:nvPr>
        </p:nvSpPr>
        <p:spPr/>
        <p:txBody>
          <a:bodyPr/>
          <a:lstStyle/>
          <a:p>
            <a:fld id="{757B281C-5159-4971-8228-52B9A72E9ED2}" type="datetimeFigureOut">
              <a:rPr lang="en-US" smtClean="0"/>
              <a:pPr/>
              <a:t>30/10/13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xmlns:p14="http://schemas.microsoft.com/office/powerpoint/2010/main" spd="slow">
    <p:wipe dir="d"/>
  </p:transition>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it-IT"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Click to edit Master text styles</a:t>
            </a:r>
          </a:p>
        </p:txBody>
      </p:sp>
      <p:sp>
        <p:nvSpPr>
          <p:cNvPr id="5" name="Date Placeholder 4"/>
          <p:cNvSpPr>
            <a:spLocks noGrp="1"/>
          </p:cNvSpPr>
          <p:nvPr>
            <p:ph type="dt" sz="half" idx="10"/>
          </p:nvPr>
        </p:nvSpPr>
        <p:spPr/>
        <p:txBody>
          <a:bodyPr/>
          <a:lstStyle/>
          <a:p>
            <a:fld id="{757B281C-5159-4971-8228-52B9A72E9ED2}" type="datetimeFigureOut">
              <a:rPr lang="en-US" smtClean="0"/>
              <a:pPr/>
              <a:t>30/10/13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xmlns:p14="http://schemas.microsoft.com/office/powerpoint/2010/main" spd="slow">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lang="en-US"/>
          </a:p>
        </p:txBody>
      </p:sp>
      <p:sp>
        <p:nvSpPr>
          <p:cNvPr id="4" name="Date Placeholder 3"/>
          <p:cNvSpPr>
            <a:spLocks noGrp="1"/>
          </p:cNvSpPr>
          <p:nvPr>
            <p:ph type="dt" sz="half" idx="10"/>
          </p:nvPr>
        </p:nvSpPr>
        <p:spPr/>
        <p:txBody>
          <a:bodyPr/>
          <a:lstStyle/>
          <a:p>
            <a:fld id="{757B281C-5159-4971-8228-52B9A72E9ED2}" type="datetimeFigureOut">
              <a:rPr lang="en-US" smtClean="0"/>
              <a:pPr/>
              <a:t>30/10/13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xmlns:p14="http://schemas.microsoft.com/office/powerpoint/2010/main" spd="slow">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274638"/>
            <a:ext cx="2057400" cy="5851525"/>
          </a:xfrm>
        </p:spPr>
        <p:txBody>
          <a:bodyPr vert="eaVert"/>
          <a:lstStyle/>
          <a:p>
            <a:r>
              <a:rPr lang="it-IT" smtClean="0"/>
              <a:t>Click to edit Master title style</a:t>
            </a:r>
            <a:endParaRPr lang="en-US"/>
          </a:p>
        </p:txBody>
      </p:sp>
      <p:sp>
        <p:nvSpPr>
          <p:cNvPr id="3" name="Vertical Text Placeholder 2"/>
          <p:cNvSpPr>
            <a:spLocks noGrp="1"/>
          </p:cNvSpPr>
          <p:nvPr>
            <p:ph type="body" orient="vert" idx="1"/>
          </p:nvPr>
        </p:nvSpPr>
        <p:spPr>
          <a:xfrm>
            <a:off x="762000" y="274638"/>
            <a:ext cx="5867400" cy="5851525"/>
          </a:xfrm>
        </p:spPr>
        <p:txBody>
          <a:bodyPr vert="eaVert"/>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lang="en-US"/>
          </a:p>
        </p:txBody>
      </p:sp>
      <p:sp>
        <p:nvSpPr>
          <p:cNvPr id="4" name="Date Placeholder 3"/>
          <p:cNvSpPr>
            <a:spLocks noGrp="1"/>
          </p:cNvSpPr>
          <p:nvPr>
            <p:ph type="dt" sz="half" idx="10"/>
          </p:nvPr>
        </p:nvSpPr>
        <p:spPr/>
        <p:txBody>
          <a:bodyPr/>
          <a:lstStyle/>
          <a:p>
            <a:fld id="{757B281C-5159-4971-8228-52B9A72E9ED2}" type="datetimeFigureOut">
              <a:rPr lang="en-US" smtClean="0"/>
              <a:pPr/>
              <a:t>30/10/13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xmlns:p14="http://schemas.microsoft.com/office/powerpoint/2010/main" spd="slow">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Click to edit Master title style</a:t>
            </a:r>
            <a:endParaRPr lang="en-US"/>
          </a:p>
        </p:txBody>
      </p:sp>
      <p:sp>
        <p:nvSpPr>
          <p:cNvPr id="3" name="Date Placeholder 2"/>
          <p:cNvSpPr>
            <a:spLocks noGrp="1"/>
          </p:cNvSpPr>
          <p:nvPr>
            <p:ph type="dt" sz="half" idx="10"/>
          </p:nvPr>
        </p:nvSpPr>
        <p:spPr/>
        <p:txBody>
          <a:bodyPr/>
          <a:lstStyle/>
          <a:p>
            <a:fld id="{757B281C-5159-4971-8228-52B9A72E9ED2}" type="datetimeFigureOut">
              <a:rPr lang="en-US" smtClean="0"/>
              <a:pPr/>
              <a:t>30/10/13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xmlns:p14="http://schemas.microsoft.com/office/powerpoint/2010/main" spd="slow">
    <p:wipe dir="d"/>
  </p:transition>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B281C-5159-4971-8228-52B9A72E9ED2}" type="datetimeFigureOut">
              <a:rPr lang="en-US" smtClean="0"/>
              <a:pPr/>
              <a:t>30/10/13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xmlns:p14="http://schemas.microsoft.com/office/powerpoint/2010/main" spd="slow">
    <p:wipe dir="d"/>
  </p:transition>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ackground Only">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3" name="Date Placeholder 3"/>
          <p:cNvSpPr>
            <a:spLocks noGrp="1"/>
          </p:cNvSpPr>
          <p:nvPr>
            <p:ph type="dt" sz="half" idx="10"/>
          </p:nvPr>
        </p:nvSpPr>
        <p:spPr>
          <a:xfrm>
            <a:off x="762000" y="6356350"/>
            <a:ext cx="2133600" cy="365125"/>
          </a:xfrm>
        </p:spPr>
        <p:txBody>
          <a:bodyPr/>
          <a:lstStyle/>
          <a:p>
            <a:fld id="{757B281C-5159-4971-8228-52B9A72E9ED2}" type="datetimeFigureOut">
              <a:rPr lang="en-US" smtClean="0"/>
              <a:pPr/>
              <a:t>30/10/13</a:t>
            </a:fld>
            <a:endParaRPr lang="en-US" dirty="0"/>
          </a:p>
        </p:txBody>
      </p:sp>
      <p:sp>
        <p:nvSpPr>
          <p:cNvPr id="4" name="Footer Placeholder 4"/>
          <p:cNvSpPr>
            <a:spLocks noGrp="1"/>
          </p:cNvSpPr>
          <p:nvPr>
            <p:ph type="ftr" sz="quarter" idx="11"/>
          </p:nvPr>
        </p:nvSpPr>
        <p:spPr>
          <a:xfrm>
            <a:off x="3352800" y="6356350"/>
            <a:ext cx="2895600" cy="365125"/>
          </a:xfrm>
        </p:spPr>
        <p:txBody>
          <a:bodyPr/>
          <a:lstStyle/>
          <a:p>
            <a:endParaRPr lang="en-US" dirty="0"/>
          </a:p>
        </p:txBody>
      </p:sp>
      <p:sp>
        <p:nvSpPr>
          <p:cNvPr id="5" name="Slide Number Placeholder 5"/>
          <p:cNvSpPr>
            <a:spLocks noGrp="1"/>
          </p:cNvSpPr>
          <p:nvPr>
            <p:ph type="sldNum" sz="quarter" idx="12"/>
          </p:nvPr>
        </p:nvSpPr>
        <p:spPr>
          <a:xfrm>
            <a:off x="6705600" y="6356350"/>
            <a:ext cx="2133600" cy="365125"/>
          </a:xfrm>
        </p:spPr>
        <p:txBody>
          <a:bodyPr/>
          <a:lstStyle/>
          <a:p>
            <a:fld id="{33D6E5A2-EC83-451F-A719-9AC1370DD5CF}" type="slidenum">
              <a:rPr lang="en-US" smtClean="0"/>
              <a:pPr/>
              <a:t>‹#›</a:t>
            </a:fld>
            <a:endParaRPr lang="en-US" dirty="0"/>
          </a:p>
        </p:txBody>
      </p:sp>
    </p:spTree>
  </p:cSld>
  <p:clrMapOvr>
    <a:masterClrMapping/>
  </p:clrMapOvr>
  <p:transition xmlns:p14="http://schemas.microsoft.com/office/powerpoint/2010/main" spd="slow">
    <p:wipe dir="d"/>
  </p:transition>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eg"/><Relationship Id="rId15"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4"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2" name="Title Placeholder 1"/>
          <p:cNvSpPr>
            <a:spLocks noGrp="1"/>
          </p:cNvSpPr>
          <p:nvPr>
            <p:ph type="title"/>
          </p:nvPr>
        </p:nvSpPr>
        <p:spPr>
          <a:xfrm>
            <a:off x="762000" y="274638"/>
            <a:ext cx="8077200" cy="1143000"/>
          </a:xfrm>
          <a:prstGeom prst="rect">
            <a:avLst/>
          </a:prstGeom>
        </p:spPr>
        <p:txBody>
          <a:bodyPr vert="horz" lIns="91440" tIns="45720" rIns="91440" bIns="45720" rtlCol="0" anchor="ctr">
            <a:normAutofit/>
          </a:bodyPr>
          <a:lstStyle/>
          <a:p>
            <a:r>
              <a:rPr lang="it-IT" smtClean="0"/>
              <a:t>Click to edit Master title style</a:t>
            </a:r>
            <a:endParaRPr lang="en-US" dirty="0"/>
          </a:p>
        </p:txBody>
      </p:sp>
      <p:sp>
        <p:nvSpPr>
          <p:cNvPr id="3" name="Text Placeholder 2"/>
          <p:cNvSpPr>
            <a:spLocks noGrp="1"/>
          </p:cNvSpPr>
          <p:nvPr>
            <p:ph type="body" idx="1"/>
          </p:nvPr>
        </p:nvSpPr>
        <p:spPr>
          <a:xfrm>
            <a:off x="762000" y="1600200"/>
            <a:ext cx="8077200" cy="4525963"/>
          </a:xfrm>
          <a:prstGeom prst="rect">
            <a:avLst/>
          </a:prstGeom>
        </p:spPr>
        <p:txBody>
          <a:bodyPr vert="horz" lIns="91440" tIns="45720" rIns="91440" bIns="45720" rtlCol="0">
            <a:normAutofit/>
          </a:body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lang="en-US" dirty="0"/>
          </a:p>
        </p:txBody>
      </p:sp>
      <p:sp>
        <p:nvSpPr>
          <p:cNvPr id="4" name="Date Placeholder 3"/>
          <p:cNvSpPr>
            <a:spLocks noGrp="1"/>
          </p:cNvSpPr>
          <p:nvPr>
            <p:ph type="dt" sz="half" idx="2"/>
          </p:nvPr>
        </p:nvSpPr>
        <p:spPr>
          <a:xfrm>
            <a:off x="7620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B281C-5159-4971-8228-52B9A72E9ED2}" type="datetimeFigureOut">
              <a:rPr lang="en-US" smtClean="0"/>
              <a:pPr/>
              <a:t>30/10/13</a:t>
            </a:fld>
            <a:endParaRPr lang="en-US" dirty="0"/>
          </a:p>
        </p:txBody>
      </p:sp>
      <p:sp>
        <p:nvSpPr>
          <p:cNvPr id="5" name="Footer Placeholder 4"/>
          <p:cNvSpPr>
            <a:spLocks noGrp="1"/>
          </p:cNvSpPr>
          <p:nvPr>
            <p:ph type="ftr" sz="quarter" idx="3"/>
          </p:nvPr>
        </p:nvSpPr>
        <p:spPr>
          <a:xfrm>
            <a:off x="33528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7056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D6E5A2-EC83-451F-A719-9AC1370DD5CF}" type="slidenum">
              <a:rPr lang="en-US" smtClean="0"/>
              <a:pPr/>
              <a:t>‹#›</a:t>
            </a:fld>
            <a:endParaRPr lang="en-US" dirty="0"/>
          </a:p>
        </p:txBody>
      </p:sp>
      <p:pic>
        <p:nvPicPr>
          <p:cNvPr id="8" name="Picture 7"/>
          <p:cNvPicPr>
            <a:picLocks noChangeAspect="1"/>
          </p:cNvPicPr>
          <p:nvPr/>
        </p:nvPicPr>
        <p:blipFill rotWithShape="1">
          <a:blip r:embed="rId15" cstate="email">
            <a:extLst>
              <a:ext uri="{28A0092B-C50C-407E-A947-70E740481C1C}">
                <a14:useLocalDpi xmlns:a14="http://schemas.microsoft.com/office/drawing/2010/main"/>
              </a:ext>
            </a:extLst>
          </a:blip>
          <a:srcRect/>
          <a:stretch/>
        </p:blipFill>
        <p:spPr>
          <a:xfrm>
            <a:off x="-152400" y="-109183"/>
            <a:ext cx="818707" cy="708318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 id="2147483656" r:id="rId6"/>
    <p:sldLayoutId id="2147483657" r:id="rId7"/>
    <p:sldLayoutId id="2147483658" r:id="rId8"/>
    <p:sldLayoutId id="2147483659" r:id="rId9"/>
    <p:sldLayoutId id="2147483654" r:id="rId10"/>
    <p:sldLayoutId id="2147483655" r:id="rId11"/>
    <p:sldLayoutId id="2147483663" r:id="rId12"/>
  </p:sldLayoutIdLst>
  <p:transition xmlns:p14="http://schemas.microsoft.com/office/powerpoint/2010/main" spd="slow">
    <p:wipe dir="d"/>
  </p:transition>
  <p:timing>
    <p:tnLst>
      <p:par>
        <p:cTn xmlns:p14="http://schemas.microsoft.com/office/powerpoint/2010/main" id="1" dur="indefinite" restart="never" nodeType="tmRoot"/>
      </p:par>
    </p:tnLst>
  </p:timing>
  <p:txStyles>
    <p:titleStyle>
      <a:lvl1pPr algn="l" defTabSz="914400" rtl="0" eaLnBrk="1" latinLnBrk="0" hangingPunct="1">
        <a:spcBef>
          <a:spcPct val="0"/>
        </a:spcBef>
        <a:buNone/>
        <a:defRPr lang="en-US" sz="4400" kern="1200" dirty="0" smtClean="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4" Type="http://schemas.openxmlformats.org/officeDocument/2006/relationships/slideLayout" Target="../slideLayouts/slideLayout1.xml"/><Relationship Id="rId5" Type="http://schemas.openxmlformats.org/officeDocument/2006/relationships/notesSlide" Target="../notesSlides/notesSlide1.xml"/><Relationship Id="rId6" Type="http://schemas.openxmlformats.org/officeDocument/2006/relationships/hyperlink" Target="mailto:sibepsi@libero.it" TargetMode="External"/><Relationship Id="rId1" Type="http://schemas.openxmlformats.org/officeDocument/2006/relationships/tags" Target="../tags/tag1.xml"/><Relationship Id="rId2" Type="http://schemas.openxmlformats.org/officeDocument/2006/relationships/tags" Target="../tags/tag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it.wikipedia.org/wiki/Conflitto_(psicologia)" TargetMode="External"/><Relationship Id="rId3" Type="http://schemas.openxmlformats.org/officeDocument/2006/relationships/hyperlink" Target="http://it.wikipedia.org/wiki/Senso_di_colpa"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it.wikipedia.org/wiki/Segno_(medicina)" TargetMode="External"/><Relationship Id="rId4" Type="http://schemas.openxmlformats.org/officeDocument/2006/relationships/hyperlink" Target="http://it.wikipedia.org/wiki/Malattia" TargetMode="External"/><Relationship Id="rId1" Type="http://schemas.openxmlformats.org/officeDocument/2006/relationships/slideLayout" Target="../slideLayouts/slideLayout3.xml"/><Relationship Id="rId2" Type="http://schemas.openxmlformats.org/officeDocument/2006/relationships/hyperlink" Target="http://it.wikipedia.org/wiki/Medicina"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a:xfrm>
            <a:off x="2590800" y="457200"/>
            <a:ext cx="6180224" cy="3298825"/>
          </a:xfrm>
        </p:spPr>
        <p:txBody>
          <a:bodyPr>
            <a:noAutofit/>
          </a:bodyPr>
          <a:lstStyle/>
          <a:p>
            <a:r>
              <a:rPr lang="en-US" sz="2800" dirty="0" smtClean="0"/>
              <a:t>25 </a:t>
            </a:r>
            <a:r>
              <a:rPr lang="en-US" sz="2800" dirty="0" err="1" smtClean="0"/>
              <a:t>ottobre</a:t>
            </a:r>
            <a:r>
              <a:rPr lang="en-US" sz="2800" dirty="0" smtClean="0"/>
              <a:t> 2013</a:t>
            </a:r>
            <a:r>
              <a:rPr lang="it-IT" sz="2800" dirty="0"/>
              <a:t/>
            </a:r>
            <a:br>
              <a:rPr lang="it-IT" sz="2800" dirty="0"/>
            </a:br>
            <a:r>
              <a:rPr lang="en-US" sz="2800" dirty="0" err="1" smtClean="0"/>
              <a:t>Bilancio</a:t>
            </a:r>
            <a:r>
              <a:rPr lang="en-US" sz="2800" dirty="0" smtClean="0"/>
              <a:t> </a:t>
            </a:r>
            <a:r>
              <a:rPr lang="en-US" sz="2800" dirty="0" err="1" smtClean="0"/>
              <a:t>sull’affidamento</a:t>
            </a:r>
            <a:r>
              <a:rPr lang="en-US" sz="2800" dirty="0" smtClean="0"/>
              <a:t> </a:t>
            </a:r>
            <a:r>
              <a:rPr lang="en-US" sz="2800" dirty="0" err="1" smtClean="0"/>
              <a:t>condiviso</a:t>
            </a:r>
            <a:r>
              <a:rPr lang="en-US" sz="2800" dirty="0"/>
              <a:t>.</a:t>
            </a:r>
            <a:r>
              <a:rPr lang="it-IT" sz="2800" dirty="0"/>
              <a:t/>
            </a:r>
            <a:br>
              <a:rPr lang="it-IT" sz="2800" dirty="0"/>
            </a:br>
            <a:r>
              <a:rPr lang="it-IT" sz="2800" dirty="0" smtClean="0"/>
              <a:t>Alienazione parentale: </a:t>
            </a:r>
            <a:r>
              <a:rPr lang="it-IT" sz="2800" dirty="0" err="1" smtClean="0"/>
              <a:t>sindorme</a:t>
            </a:r>
            <a:r>
              <a:rPr lang="it-IT" sz="2800" dirty="0" smtClean="0"/>
              <a:t> si, sindrome no. Come la realtà supera le definizioni</a:t>
            </a:r>
            <a:r>
              <a:rPr lang="en-US" sz="2000" dirty="0"/>
              <a:t> </a:t>
            </a:r>
            <a:r>
              <a:rPr lang="it-IT" sz="2000" dirty="0"/>
              <a:t/>
            </a:r>
            <a:br>
              <a:rPr lang="it-IT" sz="2000" dirty="0"/>
            </a:br>
            <a:endParaRPr lang="en-US" sz="2000" dirty="0"/>
          </a:p>
        </p:txBody>
      </p:sp>
      <p:sp>
        <p:nvSpPr>
          <p:cNvPr id="3" name="Subtitle 2"/>
          <p:cNvSpPr>
            <a:spLocks noGrp="1"/>
          </p:cNvSpPr>
          <p:nvPr>
            <p:ph type="subTitle" idx="1"/>
            <p:custDataLst>
              <p:tags r:id="rId3"/>
            </p:custDataLst>
          </p:nvPr>
        </p:nvSpPr>
        <p:spPr>
          <a:xfrm>
            <a:off x="3962400" y="4038600"/>
            <a:ext cx="4772528" cy="1981200"/>
          </a:xfrm>
        </p:spPr>
        <p:txBody>
          <a:bodyPr>
            <a:normAutofit/>
          </a:bodyPr>
          <a:lstStyle/>
          <a:p>
            <a:endParaRPr lang="it-IT" sz="1600" dirty="0" smtClean="0"/>
          </a:p>
          <a:p>
            <a:r>
              <a:rPr lang="it-IT" sz="1600" dirty="0" smtClean="0"/>
              <a:t>Dott. Severo Rosa</a:t>
            </a:r>
          </a:p>
          <a:p>
            <a:r>
              <a:rPr lang="it-IT" sz="1600" dirty="0" smtClean="0">
                <a:hlinkClick r:id="rId6"/>
              </a:rPr>
              <a:t>sibepsi@libero.it</a:t>
            </a:r>
            <a:endParaRPr lang="it-IT" sz="1600" dirty="0" smtClean="0"/>
          </a:p>
          <a:p>
            <a:r>
              <a:rPr lang="it-IT" sz="1600" dirty="0" smtClean="0"/>
              <a:t>339/4382816</a:t>
            </a:r>
            <a:endParaRPr lang="it-IT" sz="1600" dirty="0"/>
          </a:p>
        </p:txBody>
      </p:sp>
    </p:spTree>
    <p:custDataLst>
      <p:tags r:id="rId1"/>
    </p:custDataLst>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 Pas di Gardner (1984)</a:t>
            </a:r>
            <a:endParaRPr lang="en-US" dirty="0"/>
          </a:p>
        </p:txBody>
      </p:sp>
      <p:sp>
        <p:nvSpPr>
          <p:cNvPr id="3" name="Content Placeholder 2"/>
          <p:cNvSpPr>
            <a:spLocks noGrp="1"/>
          </p:cNvSpPr>
          <p:nvPr>
            <p:ph idx="1"/>
          </p:nvPr>
        </p:nvSpPr>
        <p:spPr/>
        <p:txBody>
          <a:bodyPr>
            <a:normAutofit fontScale="92500"/>
          </a:bodyPr>
          <a:lstStyle/>
          <a:p>
            <a:r>
              <a:rPr lang="it-IT" dirty="0"/>
              <a:t>L</a:t>
            </a:r>
            <a:r>
              <a:rPr lang="it-IT" dirty="0" smtClean="0"/>
              <a:t>a </a:t>
            </a:r>
            <a:r>
              <a:rPr lang="it-IT" dirty="0"/>
              <a:t>manifestazione principale della PAS consiste nel </a:t>
            </a:r>
            <a:r>
              <a:rPr lang="it-IT" i="1" u="sng" dirty="0"/>
              <a:t>rifiuto immotivato del figlio a mantenere i rapporti con il genitore non affidatario</a:t>
            </a:r>
            <a:r>
              <a:rPr lang="it-IT" i="1" dirty="0"/>
              <a:t>, rifiuto accompagnato da una </a:t>
            </a:r>
            <a:r>
              <a:rPr lang="it-IT" i="1" u="sng" dirty="0"/>
              <a:t>forte e non giustificata campagna di denigrazione</a:t>
            </a:r>
            <a:r>
              <a:rPr lang="it-IT" i="1" dirty="0"/>
              <a:t>. </a:t>
            </a:r>
            <a:r>
              <a:rPr lang="it-IT" dirty="0"/>
              <a:t>Tale campagna di denigrazione è il risultato di una </a:t>
            </a:r>
            <a:r>
              <a:rPr lang="it-IT" i="1" u="sng" dirty="0"/>
              <a:t>programmazione </a:t>
            </a:r>
            <a:r>
              <a:rPr lang="it-IT" u="sng" dirty="0"/>
              <a:t>diretta e indiretta del genitore alienante e del </a:t>
            </a:r>
            <a:r>
              <a:rPr lang="it-IT" i="1" u="sng" dirty="0"/>
              <a:t>contributo attivo del bambino</a:t>
            </a:r>
            <a:r>
              <a:rPr lang="it-IT" i="1" dirty="0"/>
              <a:t> </a:t>
            </a:r>
            <a:r>
              <a:rPr lang="it-IT" dirty="0"/>
              <a:t>(Gardner, 2001)</a:t>
            </a:r>
            <a:r>
              <a:rPr lang="it-IT" i="1" dirty="0"/>
              <a:t>.</a:t>
            </a:r>
            <a:r>
              <a:rPr lang="it-IT" dirty="0"/>
              <a:t> 	</a:t>
            </a:r>
          </a:p>
        </p:txBody>
      </p:sp>
    </p:spTree>
    <p:extLst>
      <p:ext uri="{BB962C8B-B14F-4D97-AF65-F5344CB8AC3E}">
        <p14:creationId xmlns:p14="http://schemas.microsoft.com/office/powerpoint/2010/main" val="1985860723"/>
      </p:ext>
    </p:extLst>
  </p:cSld>
  <p:clrMapOvr>
    <a:masterClrMapping/>
  </p:clrMapOvr>
  <p:transition xmlns:p14="http://schemas.microsoft.com/office/powerpoint/2010/main" spd="slow">
    <p:wipe di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 Otto </a:t>
            </a:r>
            <a:r>
              <a:rPr lang="en-US" dirty="0" err="1"/>
              <a:t>s</a:t>
            </a:r>
            <a:r>
              <a:rPr lang="en-US" dirty="0" err="1" smtClean="0"/>
              <a:t>intomi</a:t>
            </a:r>
            <a:r>
              <a:rPr lang="en-US" dirty="0" smtClean="0"/>
              <a:t> </a:t>
            </a:r>
            <a:r>
              <a:rPr lang="en-US" dirty="0" err="1" smtClean="0"/>
              <a:t>della</a:t>
            </a:r>
            <a:r>
              <a:rPr lang="en-US" dirty="0" smtClean="0"/>
              <a:t> PAS di Gardner</a:t>
            </a:r>
            <a:endParaRPr lang="en-US" dirty="0"/>
          </a:p>
        </p:txBody>
      </p:sp>
      <p:sp>
        <p:nvSpPr>
          <p:cNvPr id="3" name="Content Placeholder 2"/>
          <p:cNvSpPr>
            <a:spLocks noGrp="1"/>
          </p:cNvSpPr>
          <p:nvPr>
            <p:ph idx="1"/>
          </p:nvPr>
        </p:nvSpPr>
        <p:spPr/>
        <p:txBody>
          <a:bodyPr>
            <a:normAutofit fontScale="70000" lnSpcReduction="20000"/>
          </a:bodyPr>
          <a:lstStyle/>
          <a:p>
            <a:r>
              <a:rPr lang="it-IT" u="sng" dirty="0"/>
              <a:t>la </a:t>
            </a:r>
            <a:r>
              <a:rPr lang="it-IT" i="1" u="sng" dirty="0"/>
              <a:t>campagna di denigrazione</a:t>
            </a:r>
            <a:r>
              <a:rPr lang="it-IT" dirty="0"/>
              <a:t>, nella quale il bambino mima e scimmiotta i messaggi di disprezzo del genitore «alienante» verso quello «alienato». In una situazione normale ciascun genitore non permette che il bambino esibisca mancanza di rispetto e diffami l’altro. Nella PAS, invece,</a:t>
            </a:r>
            <a:r>
              <a:rPr lang="it-IT" u="sng" dirty="0"/>
              <a:t> il genitore «alienante» non mette in discussione tale mancanza di rispetto, ma può addirittura arrivare a incoraggiarla</a:t>
            </a:r>
            <a:r>
              <a:rPr lang="it-IT" dirty="0"/>
              <a:t>;</a:t>
            </a:r>
          </a:p>
          <a:p>
            <a:r>
              <a:rPr lang="it-IT" dirty="0"/>
              <a:t>la</a:t>
            </a:r>
            <a:r>
              <a:rPr lang="it-IT" u="sng" dirty="0"/>
              <a:t> </a:t>
            </a:r>
            <a:r>
              <a:rPr lang="it-IT" i="1" u="sng" dirty="0"/>
              <a:t>razionalizzazione debole</a:t>
            </a:r>
            <a:r>
              <a:rPr lang="it-IT" u="sng" dirty="0"/>
              <a:t> </a:t>
            </a:r>
            <a:r>
              <a:rPr lang="it-IT" dirty="0"/>
              <a:t>dell’astio, per cui il bambino spiega le ragioni del suo disagio nel rapporto con il genitore alienato con motivazioni illogiche, insensate o, anche, solamente superficiali (esempi citati, «Alza sempre la voce quando mi dice di lavarmi i denti», oppure «Mi dice sempre “Non interrompere!”»);</a:t>
            </a:r>
          </a:p>
          <a:p>
            <a:r>
              <a:rPr lang="it-IT" dirty="0"/>
              <a:t>la </a:t>
            </a:r>
            <a:r>
              <a:rPr lang="it-IT" i="1" u="sng" dirty="0"/>
              <a:t>mancanza di ambivalenza</a:t>
            </a:r>
            <a:r>
              <a:rPr lang="it-IT" dirty="0"/>
              <a:t>, per la quale il genitore rifiutato è descritto dal bambino come «completamente negativo» laddove l’altro è visto come «completamente positivo»</a:t>
            </a:r>
            <a:r>
              <a:rPr lang="it-IT" dirty="0" smtClean="0"/>
              <a:t>;</a:t>
            </a:r>
            <a:endParaRPr lang="it-IT" dirty="0"/>
          </a:p>
        </p:txBody>
      </p:sp>
    </p:spTree>
    <p:extLst>
      <p:ext uri="{BB962C8B-B14F-4D97-AF65-F5344CB8AC3E}">
        <p14:creationId xmlns:p14="http://schemas.microsoft.com/office/powerpoint/2010/main" val="51575437"/>
      </p:ext>
    </p:extLst>
  </p:cSld>
  <p:clrMapOvr>
    <a:masterClrMapping/>
  </p:clrMapOvr>
  <p:transition xmlns:p14="http://schemas.microsoft.com/office/powerpoint/2010/main" spd="slow">
    <p:wipe di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2. </a:t>
            </a:r>
            <a:r>
              <a:rPr lang="en-US" dirty="0"/>
              <a:t>Otto </a:t>
            </a:r>
            <a:r>
              <a:rPr lang="en-US" dirty="0" err="1"/>
              <a:t>sintomi</a:t>
            </a:r>
            <a:r>
              <a:rPr lang="en-US" dirty="0"/>
              <a:t> </a:t>
            </a:r>
            <a:r>
              <a:rPr lang="en-US" dirty="0" err="1"/>
              <a:t>della</a:t>
            </a:r>
            <a:r>
              <a:rPr lang="en-US" dirty="0"/>
              <a:t> PAS di Gardner</a:t>
            </a:r>
          </a:p>
        </p:txBody>
      </p:sp>
      <p:sp>
        <p:nvSpPr>
          <p:cNvPr id="3" name="Content Placeholder 2"/>
          <p:cNvSpPr>
            <a:spLocks noGrp="1"/>
          </p:cNvSpPr>
          <p:nvPr>
            <p:ph idx="1"/>
          </p:nvPr>
        </p:nvSpPr>
        <p:spPr/>
        <p:txBody>
          <a:bodyPr>
            <a:normAutofit fontScale="70000" lnSpcReduction="20000"/>
          </a:bodyPr>
          <a:lstStyle/>
          <a:p>
            <a:r>
              <a:rPr lang="it-IT" dirty="0"/>
              <a:t>il </a:t>
            </a:r>
            <a:r>
              <a:rPr lang="it-IT" i="1" dirty="0"/>
              <a:t>fenomeno del pensatore indipendente</a:t>
            </a:r>
            <a:r>
              <a:rPr lang="it-IT" dirty="0"/>
              <a:t> indica </a:t>
            </a:r>
            <a:r>
              <a:rPr lang="it-IT" u="sng" dirty="0"/>
              <a:t>la determinazione del bambino ad affermare di essere una persona che sa ragionare </a:t>
            </a:r>
            <a:r>
              <a:rPr lang="it-IT" dirty="0"/>
              <a:t>senza influenze e di aver elaborato da solo i termini della campagna di denigrazione senza </a:t>
            </a:r>
            <a:r>
              <a:rPr lang="it-IT" i="1" dirty="0"/>
              <a:t>input</a:t>
            </a:r>
            <a:r>
              <a:rPr lang="it-IT" dirty="0"/>
              <a:t> del genitore «alienante»</a:t>
            </a:r>
            <a:r>
              <a:rPr lang="it-IT" dirty="0" smtClean="0"/>
              <a:t>;</a:t>
            </a:r>
          </a:p>
          <a:p>
            <a:r>
              <a:rPr lang="it-IT" u="sng" dirty="0"/>
              <a:t>l’</a:t>
            </a:r>
            <a:r>
              <a:rPr lang="it-IT" i="1" u="sng" dirty="0"/>
              <a:t>appoggio automatico al genitore «alienante»</a:t>
            </a:r>
            <a:r>
              <a:rPr lang="it-IT" dirty="0"/>
              <a:t> è una presa di posizione del bambino sempre e solo a favore del genitore «alienante», qualsiasi genere di </a:t>
            </a:r>
            <a:r>
              <a:rPr lang="it-IT" dirty="0">
                <a:hlinkClick r:id="rId2"/>
              </a:rPr>
              <a:t>conflitto venga a crearsi;</a:t>
            </a:r>
          </a:p>
          <a:p>
            <a:r>
              <a:rPr lang="it-IT" dirty="0"/>
              <a:t>l’</a:t>
            </a:r>
            <a:r>
              <a:rPr lang="it-IT" i="1" dirty="0"/>
              <a:t>assenza </a:t>
            </a:r>
            <a:r>
              <a:rPr lang="it-IT" i="1" dirty="0" err="1" smtClean="0"/>
              <a:t>di</a:t>
            </a:r>
            <a:r>
              <a:rPr lang="it-IT" i="1" dirty="0" err="1" smtClean="0">
                <a:hlinkClick r:id="rId3"/>
              </a:rPr>
              <a:t>senso</a:t>
            </a:r>
            <a:r>
              <a:rPr lang="it-IT" i="1" dirty="0" smtClean="0">
                <a:hlinkClick r:id="rId3"/>
              </a:rPr>
              <a:t> </a:t>
            </a:r>
            <a:r>
              <a:rPr lang="it-IT" i="1" dirty="0">
                <a:hlinkClick r:id="rId3"/>
              </a:rPr>
              <a:t>di colpa</a:t>
            </a:r>
            <a:r>
              <a:rPr lang="it-IT" dirty="0">
                <a:hlinkClick r:id="rId3"/>
              </a:rPr>
              <a:t>, per il quale tutte le espressioni di disprezzo nei confronti del genitore «alienato» trovino giustificazione nel fatto di essere meritate, sorta di «giusta </a:t>
            </a:r>
            <a:r>
              <a:rPr lang="it-IT" dirty="0"/>
              <a:t>punizione»</a:t>
            </a:r>
            <a:r>
              <a:rPr lang="it-IT" dirty="0" smtClean="0"/>
              <a:t>;</a:t>
            </a:r>
            <a:endParaRPr lang="it-IT" dirty="0"/>
          </a:p>
        </p:txBody>
      </p:sp>
    </p:spTree>
    <p:extLst>
      <p:ext uri="{BB962C8B-B14F-4D97-AF65-F5344CB8AC3E}">
        <p14:creationId xmlns:p14="http://schemas.microsoft.com/office/powerpoint/2010/main" val="205171604"/>
      </p:ext>
    </p:extLst>
  </p:cSld>
  <p:clrMapOvr>
    <a:masterClrMapping/>
  </p:clrMapOvr>
  <p:transition xmlns:p14="http://schemas.microsoft.com/office/powerpoint/2010/main" spd="slow">
    <p:wipe di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 Otto </a:t>
            </a:r>
            <a:r>
              <a:rPr lang="en-US" dirty="0" err="1" smtClean="0"/>
              <a:t>Sintomi</a:t>
            </a:r>
            <a:r>
              <a:rPr lang="en-US" dirty="0" smtClean="0"/>
              <a:t> </a:t>
            </a:r>
            <a:r>
              <a:rPr lang="en-US" dirty="0" err="1" smtClean="0"/>
              <a:t>della</a:t>
            </a:r>
            <a:r>
              <a:rPr lang="en-US" dirty="0" smtClean="0"/>
              <a:t> Pas di Gardner</a:t>
            </a:r>
            <a:endParaRPr lang="en-US" dirty="0"/>
          </a:p>
        </p:txBody>
      </p:sp>
      <p:sp>
        <p:nvSpPr>
          <p:cNvPr id="3" name="Content Placeholder 2"/>
          <p:cNvSpPr>
            <a:spLocks noGrp="1"/>
          </p:cNvSpPr>
          <p:nvPr>
            <p:ph idx="1"/>
          </p:nvPr>
        </p:nvSpPr>
        <p:spPr/>
        <p:txBody>
          <a:bodyPr>
            <a:normAutofit fontScale="85000" lnSpcReduction="10000"/>
          </a:bodyPr>
          <a:lstStyle/>
          <a:p>
            <a:r>
              <a:rPr lang="it-IT" u="sng" dirty="0"/>
              <a:t>gli </a:t>
            </a:r>
            <a:r>
              <a:rPr lang="it-IT" i="1" u="sng" dirty="0"/>
              <a:t>scenari presi a prestito</a:t>
            </a:r>
            <a:r>
              <a:rPr lang="it-IT" u="sng" dirty="0"/>
              <a:t>, ovvero affermazioni che non possono ragionevolmente provenire direttamente dal bambino</a:t>
            </a:r>
            <a:r>
              <a:rPr lang="it-IT" dirty="0"/>
              <a:t>, quali ad esempio l’uso di frasi, parole, espressioni o la citazione di situazioni normalmente non patrimonio di un bambino di quell'età per descrivere le colpe del genitore escluso;</a:t>
            </a:r>
          </a:p>
          <a:p>
            <a:r>
              <a:rPr lang="it-IT" dirty="0"/>
              <a:t>infine, l’</a:t>
            </a:r>
            <a:r>
              <a:rPr lang="it-IT" i="1" dirty="0"/>
              <a:t>estensione delle</a:t>
            </a:r>
            <a:r>
              <a:rPr lang="it-IT" i="1" u="sng" dirty="0"/>
              <a:t> ostilità alla famiglia allargata del genitore rifiutato</a:t>
            </a:r>
            <a:r>
              <a:rPr lang="it-IT" dirty="0"/>
              <a:t>, che coinvolge, nell’alienazione, la famiglia, gli amici e le nuove relazioni affettive (una compagna o un compagno) del genitore rifiutato.</a:t>
            </a:r>
            <a:endParaRPr lang="en-US" dirty="0"/>
          </a:p>
        </p:txBody>
      </p:sp>
    </p:spTree>
    <p:extLst>
      <p:ext uri="{BB962C8B-B14F-4D97-AF65-F5344CB8AC3E}">
        <p14:creationId xmlns:p14="http://schemas.microsoft.com/office/powerpoint/2010/main" val="1526463188"/>
      </p:ext>
    </p:extLst>
  </p:cSld>
  <p:clrMapOvr>
    <a:masterClrMapping/>
  </p:clrMapOvr>
  <p:transition xmlns:p14="http://schemas.microsoft.com/office/powerpoint/2010/main" spd="slow">
    <p:wipe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Passaggio</a:t>
            </a:r>
            <a:r>
              <a:rPr lang="en-US" dirty="0" smtClean="0"/>
              <a:t> da </a:t>
            </a:r>
            <a:r>
              <a:rPr lang="en-US" dirty="0" err="1" smtClean="0"/>
              <a:t>Sindrome</a:t>
            </a:r>
            <a:r>
              <a:rPr lang="en-US" dirty="0" smtClean="0"/>
              <a:t> a “</a:t>
            </a:r>
            <a:r>
              <a:rPr lang="en-US" dirty="0" err="1" smtClean="0"/>
              <a:t>Disturbi</a:t>
            </a:r>
            <a:r>
              <a:rPr lang="en-US" dirty="0" smtClean="0"/>
              <a:t> </a:t>
            </a:r>
            <a:r>
              <a:rPr lang="en-US" dirty="0" err="1" smtClean="0"/>
              <a:t>relazionali</a:t>
            </a:r>
            <a:r>
              <a:rPr lang="en-US" dirty="0" smtClean="0"/>
              <a:t>”:</a:t>
            </a:r>
            <a:endParaRPr lang="en-US" dirty="0"/>
          </a:p>
        </p:txBody>
      </p:sp>
      <p:sp>
        <p:nvSpPr>
          <p:cNvPr id="3" name="Content Placeholder 2"/>
          <p:cNvSpPr>
            <a:spLocks noGrp="1"/>
          </p:cNvSpPr>
          <p:nvPr>
            <p:ph idx="1"/>
          </p:nvPr>
        </p:nvSpPr>
        <p:spPr/>
        <p:txBody>
          <a:bodyPr>
            <a:normAutofit/>
          </a:bodyPr>
          <a:lstStyle/>
          <a:p>
            <a:r>
              <a:rPr lang="it-IT" dirty="0"/>
              <a:t>Con il termine </a:t>
            </a:r>
            <a:r>
              <a:rPr lang="it-IT" b="1" dirty="0"/>
              <a:t>sindrome</a:t>
            </a:r>
            <a:r>
              <a:rPr lang="it-IT" dirty="0"/>
              <a:t> si intende, in </a:t>
            </a:r>
            <a:r>
              <a:rPr lang="it-IT" u="sng" dirty="0">
                <a:hlinkClick r:id="rId2"/>
              </a:rPr>
              <a:t>medicina, un insieme </a:t>
            </a:r>
            <a:r>
              <a:rPr lang="it-IT" dirty="0" smtClean="0">
                <a:hlinkClick r:id="rId3"/>
              </a:rPr>
              <a:t>segni </a:t>
            </a:r>
            <a:r>
              <a:rPr lang="it-IT" dirty="0">
                <a:hlinkClick r:id="rId3"/>
              </a:rPr>
              <a:t>clinici </a:t>
            </a:r>
            <a:r>
              <a:rPr lang="it-IT" dirty="0" smtClean="0">
                <a:hlinkClick r:id="rId3"/>
              </a:rPr>
              <a:t>individuali che </a:t>
            </a:r>
            <a:r>
              <a:rPr lang="it-IT" dirty="0">
                <a:hlinkClick r:id="rId3"/>
              </a:rPr>
              <a:t>rappresentano le </a:t>
            </a:r>
            <a:r>
              <a:rPr lang="it-IT" dirty="0" smtClean="0">
                <a:hlinkClick r:id="rId3"/>
              </a:rPr>
              <a:t>manifestazioni di </a:t>
            </a:r>
            <a:r>
              <a:rPr lang="it-IT" dirty="0">
                <a:hlinkClick r:id="rId3"/>
              </a:rPr>
              <a:t>una o diverse </a:t>
            </a:r>
            <a:r>
              <a:rPr lang="it-IT" dirty="0" smtClean="0">
                <a:hlinkClick r:id="rId4"/>
              </a:rPr>
              <a:t>malattie</a:t>
            </a:r>
            <a:r>
              <a:rPr lang="it-IT" dirty="0" smtClean="0"/>
              <a:t>.</a:t>
            </a:r>
          </a:p>
          <a:p>
            <a:r>
              <a:rPr lang="en-US" dirty="0" smtClean="0"/>
              <a:t>L</a:t>
            </a:r>
            <a:r>
              <a:rPr lang="it-IT" dirty="0" smtClean="0"/>
              <a:t>e problematiche affini all’alienazione vengono categorizzate nel DSM-V nei disturbi relazionali.</a:t>
            </a:r>
            <a:endParaRPr lang="en-US" dirty="0"/>
          </a:p>
        </p:txBody>
      </p:sp>
    </p:spTree>
    <p:extLst>
      <p:ext uri="{BB962C8B-B14F-4D97-AF65-F5344CB8AC3E}">
        <p14:creationId xmlns:p14="http://schemas.microsoft.com/office/powerpoint/2010/main" val="2935779815"/>
      </p:ext>
    </p:extLst>
  </p:cSld>
  <p:clrMapOvr>
    <a:masterClrMapping/>
  </p:clrMapOvr>
  <p:transition xmlns:p14="http://schemas.microsoft.com/office/powerpoint/2010/main" spd="slow">
    <p:wipe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Alienazione</a:t>
            </a:r>
            <a:r>
              <a:rPr lang="en-US" dirty="0" smtClean="0"/>
              <a:t> </a:t>
            </a:r>
            <a:r>
              <a:rPr lang="en-US" dirty="0" err="1"/>
              <a:t>P</a:t>
            </a:r>
            <a:r>
              <a:rPr lang="en-US" dirty="0" err="1" smtClean="0"/>
              <a:t>arentale</a:t>
            </a:r>
            <a:endParaRPr lang="en-US" dirty="0"/>
          </a:p>
        </p:txBody>
      </p:sp>
      <p:sp>
        <p:nvSpPr>
          <p:cNvPr id="3" name="Content Placeholder 2"/>
          <p:cNvSpPr>
            <a:spLocks noGrp="1"/>
          </p:cNvSpPr>
          <p:nvPr>
            <p:ph idx="1"/>
          </p:nvPr>
        </p:nvSpPr>
        <p:spPr/>
        <p:txBody>
          <a:bodyPr>
            <a:normAutofit fontScale="85000" lnSpcReduction="20000"/>
          </a:bodyPr>
          <a:lstStyle/>
          <a:p>
            <a:r>
              <a:rPr lang="it-IT" u="sng" dirty="0"/>
              <a:t>Le conclusioni della comunità scientifica non consentono di considerare il bambino come “malato”</a:t>
            </a:r>
            <a:r>
              <a:rPr lang="it-IT" dirty="0"/>
              <a:t> in quanto influenzato negativamente da un genitore; attualmente si ritiene più correttamente che si possa parlare di “</a:t>
            </a:r>
            <a:r>
              <a:rPr lang="it-IT" u="sng" dirty="0"/>
              <a:t>Alienazione Parentale</a:t>
            </a:r>
            <a:r>
              <a:rPr lang="it-IT" dirty="0"/>
              <a:t>” e non di </a:t>
            </a:r>
            <a:r>
              <a:rPr lang="it-IT" dirty="0" smtClean="0"/>
              <a:t>“Sindrome </a:t>
            </a:r>
            <a:r>
              <a:rPr lang="it-IT" dirty="0"/>
              <a:t>di Alienazione Genitoriale”, ritenendo che essa </a:t>
            </a:r>
            <a:r>
              <a:rPr lang="it-IT" u="sng" dirty="0"/>
              <a:t>coinvolga una relazione tra almeno tre persone</a:t>
            </a:r>
            <a:r>
              <a:rPr lang="it-IT" dirty="0"/>
              <a:t>, ciascuna delle quali dà il proprio personale contributo in misura variabile da caso a caso. </a:t>
            </a:r>
            <a:r>
              <a:rPr lang="it-IT" u="sng" dirty="0"/>
              <a:t>Il fatto che il </a:t>
            </a:r>
            <a:r>
              <a:rPr lang="it-IT" b="1" u="sng" dirty="0"/>
              <a:t>maltrattamento</a:t>
            </a:r>
            <a:r>
              <a:rPr lang="it-IT" u="sng" dirty="0"/>
              <a:t> non costituisca una sindrome, non significa che </a:t>
            </a:r>
            <a:r>
              <a:rPr lang="it-IT" u="sng" dirty="0" smtClean="0"/>
              <a:t>non esista il grave fattore di rischio evolutivo</a:t>
            </a:r>
            <a:r>
              <a:rPr lang="it-IT" dirty="0" smtClean="0"/>
              <a:t> </a:t>
            </a:r>
            <a:endParaRPr lang="en-US" dirty="0"/>
          </a:p>
        </p:txBody>
      </p:sp>
    </p:spTree>
    <p:extLst>
      <p:ext uri="{BB962C8B-B14F-4D97-AF65-F5344CB8AC3E}">
        <p14:creationId xmlns:p14="http://schemas.microsoft.com/office/powerpoint/2010/main" val="2632873825"/>
      </p:ext>
    </p:extLst>
  </p:cSld>
  <p:clrMapOvr>
    <a:masterClrMapping/>
  </p:clrMapOvr>
  <p:transition xmlns:p14="http://schemas.microsoft.com/office/powerpoint/2010/main" spd="slow">
    <p:wipe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Patologia</a:t>
            </a:r>
            <a:r>
              <a:rPr lang="en-US" dirty="0" smtClean="0"/>
              <a:t> </a:t>
            </a:r>
            <a:r>
              <a:rPr lang="en-US" dirty="0" err="1" smtClean="0"/>
              <a:t>relazionale</a:t>
            </a:r>
            <a:endParaRPr lang="en-US" dirty="0"/>
          </a:p>
        </p:txBody>
      </p:sp>
      <p:sp>
        <p:nvSpPr>
          <p:cNvPr id="3" name="Content Placeholder 2"/>
          <p:cNvSpPr>
            <a:spLocks noGrp="1"/>
          </p:cNvSpPr>
          <p:nvPr>
            <p:ph idx="1"/>
          </p:nvPr>
        </p:nvSpPr>
        <p:spPr/>
        <p:txBody>
          <a:bodyPr/>
          <a:lstStyle/>
          <a:p>
            <a:pPr algn="just"/>
            <a:r>
              <a:rPr lang="it-IT" u="sng" dirty="0"/>
              <a:t>I</a:t>
            </a:r>
            <a:r>
              <a:rPr lang="it-IT" u="sng" dirty="0" smtClean="0"/>
              <a:t>l </a:t>
            </a:r>
            <a:r>
              <a:rPr lang="it-IT" u="sng" dirty="0"/>
              <a:t>fenomeno origina da una </a:t>
            </a:r>
            <a:r>
              <a:rPr lang="it-IT" b="1" u="sng" dirty="0"/>
              <a:t>patologia della relazione</a:t>
            </a:r>
            <a:r>
              <a:rPr lang="it-IT" dirty="0"/>
              <a:t> che include il bambino ed entrambi i genitori, ognuno dei quali porta il proprio </a:t>
            </a:r>
            <a:r>
              <a:rPr lang="it-IT" dirty="0" smtClean="0"/>
              <a:t>contributo.</a:t>
            </a:r>
          </a:p>
          <a:p>
            <a:pPr algn="just"/>
            <a:r>
              <a:rPr lang="it-IT" i="1" dirty="0"/>
              <a:t>Va anche detto che la scelta del termine ‘</a:t>
            </a:r>
            <a:r>
              <a:rPr lang="it-IT" i="1" u="sng" dirty="0"/>
              <a:t>alienazione</a:t>
            </a:r>
            <a:r>
              <a:rPr lang="it-IT" i="1" dirty="0"/>
              <a:t>’ lascia comunque dei dubbi. </a:t>
            </a:r>
            <a:r>
              <a:rPr lang="it-IT" i="1" dirty="0" smtClean="0"/>
              <a:t>Il </a:t>
            </a:r>
            <a:r>
              <a:rPr lang="it-IT" i="1" dirty="0"/>
              <a:t>termine ‘</a:t>
            </a:r>
            <a:r>
              <a:rPr lang="it-IT" i="1" u="sng" dirty="0"/>
              <a:t>disaffezione genitoriale</a:t>
            </a:r>
            <a:r>
              <a:rPr lang="it-IT" i="1" dirty="0"/>
              <a:t>’ </a:t>
            </a:r>
            <a:r>
              <a:rPr lang="it-IT" i="1" dirty="0" smtClean="0"/>
              <a:t>è più </a:t>
            </a:r>
            <a:r>
              <a:rPr lang="it-IT" i="1" dirty="0"/>
              <a:t>adeguato ed esplicito”</a:t>
            </a:r>
            <a:r>
              <a:rPr lang="it-IT" dirty="0"/>
              <a:t> </a:t>
            </a:r>
            <a:endParaRPr lang="en-US" dirty="0"/>
          </a:p>
        </p:txBody>
      </p:sp>
    </p:spTree>
    <p:extLst>
      <p:ext uri="{BB962C8B-B14F-4D97-AF65-F5344CB8AC3E}">
        <p14:creationId xmlns:p14="http://schemas.microsoft.com/office/powerpoint/2010/main" val="3507035470"/>
      </p:ext>
    </p:extLst>
  </p:cSld>
  <p:clrMapOvr>
    <a:masterClrMapping/>
  </p:clrMapOvr>
  <p:transition xmlns:p14="http://schemas.microsoft.com/office/powerpoint/2010/main" spd="slow">
    <p:wipe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Alienazione</a:t>
            </a:r>
            <a:r>
              <a:rPr lang="en-US" dirty="0" smtClean="0"/>
              <a:t> e </a:t>
            </a:r>
            <a:r>
              <a:rPr lang="en-US" dirty="0" err="1" smtClean="0"/>
              <a:t>disafezione</a:t>
            </a:r>
            <a:r>
              <a:rPr lang="en-US" dirty="0" smtClean="0"/>
              <a:t>: la </a:t>
            </a:r>
            <a:r>
              <a:rPr lang="en-US" dirty="0" err="1" smtClean="0"/>
              <a:t>costruzione</a:t>
            </a:r>
            <a:r>
              <a:rPr lang="en-US" dirty="0" smtClean="0"/>
              <a:t> </a:t>
            </a:r>
            <a:r>
              <a:rPr lang="en-US" dirty="0" err="1" smtClean="0"/>
              <a:t>dei</a:t>
            </a:r>
            <a:r>
              <a:rPr lang="en-US" dirty="0" smtClean="0"/>
              <a:t> </a:t>
            </a:r>
            <a:r>
              <a:rPr lang="en-US" dirty="0" err="1" smtClean="0"/>
              <a:t>costrutti</a:t>
            </a:r>
            <a:r>
              <a:rPr lang="en-US" dirty="0" smtClean="0"/>
              <a:t> di </a:t>
            </a:r>
            <a:r>
              <a:rPr lang="en-US" dirty="0" err="1" smtClean="0"/>
              <a:t>significato</a:t>
            </a:r>
            <a:endParaRPr lang="en-US" dirty="0"/>
          </a:p>
        </p:txBody>
      </p:sp>
      <p:sp>
        <p:nvSpPr>
          <p:cNvPr id="3" name="Content Placeholder 2"/>
          <p:cNvSpPr>
            <a:spLocks noGrp="1"/>
          </p:cNvSpPr>
          <p:nvPr>
            <p:ph idx="1"/>
          </p:nvPr>
        </p:nvSpPr>
        <p:spPr/>
        <p:txBody>
          <a:bodyPr/>
          <a:lstStyle/>
          <a:p>
            <a:r>
              <a:rPr lang="en-US" dirty="0" err="1" smtClean="0"/>
              <a:t>L’alienazione</a:t>
            </a:r>
            <a:r>
              <a:rPr lang="en-US" dirty="0" smtClean="0"/>
              <a:t> </a:t>
            </a:r>
            <a:r>
              <a:rPr lang="en-US" dirty="0" err="1" smtClean="0"/>
              <a:t>richiama</a:t>
            </a:r>
            <a:r>
              <a:rPr lang="en-US" dirty="0" smtClean="0"/>
              <a:t> </a:t>
            </a:r>
            <a:r>
              <a:rPr lang="en-US" dirty="0" err="1" smtClean="0"/>
              <a:t>l’individuazione</a:t>
            </a:r>
            <a:r>
              <a:rPr lang="en-US" dirty="0" smtClean="0"/>
              <a:t> </a:t>
            </a:r>
            <a:r>
              <a:rPr lang="en-US" dirty="0" err="1" smtClean="0"/>
              <a:t>dei</a:t>
            </a:r>
            <a:r>
              <a:rPr lang="en-US" dirty="0" smtClean="0"/>
              <a:t> </a:t>
            </a:r>
            <a:r>
              <a:rPr lang="en-US" dirty="0" err="1" smtClean="0"/>
              <a:t>colpevoli</a:t>
            </a:r>
            <a:r>
              <a:rPr lang="en-US" dirty="0" smtClean="0"/>
              <a:t>;</a:t>
            </a:r>
          </a:p>
          <a:p>
            <a:r>
              <a:rPr lang="en-US" dirty="0" smtClean="0"/>
              <a:t>La </a:t>
            </a:r>
            <a:r>
              <a:rPr lang="en-US" dirty="0" err="1" smtClean="0"/>
              <a:t>disafezione</a:t>
            </a:r>
            <a:r>
              <a:rPr lang="en-US" dirty="0" smtClean="0"/>
              <a:t> </a:t>
            </a:r>
            <a:r>
              <a:rPr lang="en-US" dirty="0" err="1" smtClean="0"/>
              <a:t>individua</a:t>
            </a:r>
            <a:r>
              <a:rPr lang="en-US" dirty="0" smtClean="0"/>
              <a:t> </a:t>
            </a:r>
            <a:r>
              <a:rPr lang="en-US" dirty="0" err="1" smtClean="0"/>
              <a:t>una</a:t>
            </a:r>
            <a:r>
              <a:rPr lang="en-US" dirty="0" smtClean="0"/>
              <a:t> </a:t>
            </a:r>
            <a:r>
              <a:rPr lang="en-US" dirty="0" err="1" smtClean="0"/>
              <a:t>problematica</a:t>
            </a:r>
            <a:r>
              <a:rPr lang="en-US" dirty="0" smtClean="0"/>
              <a:t> </a:t>
            </a:r>
            <a:r>
              <a:rPr lang="en-US" dirty="0" err="1" smtClean="0"/>
              <a:t>relazionale</a:t>
            </a:r>
            <a:r>
              <a:rPr lang="en-US" dirty="0" smtClean="0"/>
              <a:t>, </a:t>
            </a:r>
            <a:r>
              <a:rPr lang="en-US" dirty="0" err="1" smtClean="0"/>
              <a:t>che</a:t>
            </a:r>
            <a:r>
              <a:rPr lang="en-US" dirty="0" smtClean="0"/>
              <a:t> </a:t>
            </a:r>
            <a:r>
              <a:rPr lang="en-US" dirty="0" err="1" smtClean="0"/>
              <a:t>comporta</a:t>
            </a:r>
            <a:r>
              <a:rPr lang="en-US" dirty="0" smtClean="0"/>
              <a:t> un </a:t>
            </a:r>
            <a:r>
              <a:rPr lang="en-US" b="1" u="sng" dirty="0" smtClean="0"/>
              <a:t>grave </a:t>
            </a:r>
            <a:r>
              <a:rPr lang="en-US" b="1" u="sng" dirty="0" err="1" smtClean="0"/>
              <a:t>fattore</a:t>
            </a:r>
            <a:r>
              <a:rPr lang="en-US" b="1" u="sng" dirty="0" smtClean="0"/>
              <a:t> di </a:t>
            </a:r>
            <a:r>
              <a:rPr lang="en-US" b="1" u="sng" dirty="0" err="1" smtClean="0"/>
              <a:t>rischio</a:t>
            </a:r>
            <a:r>
              <a:rPr lang="en-US" b="1" u="sng" dirty="0" smtClean="0"/>
              <a:t> </a:t>
            </a:r>
            <a:r>
              <a:rPr lang="en-US" b="1" u="sng" dirty="0" err="1" smtClean="0"/>
              <a:t>evolutivo</a:t>
            </a:r>
            <a:r>
              <a:rPr lang="en-US" b="1" u="sng" dirty="0" smtClean="0"/>
              <a:t> </a:t>
            </a:r>
            <a:r>
              <a:rPr lang="en-US" b="1" u="sng" dirty="0" err="1" smtClean="0"/>
              <a:t>psico</a:t>
            </a:r>
            <a:r>
              <a:rPr lang="en-US" b="1" u="sng" dirty="0" smtClean="0"/>
              <a:t> </a:t>
            </a:r>
            <a:r>
              <a:rPr lang="en-US" b="1" u="sng" dirty="0" err="1" smtClean="0"/>
              <a:t>affettivo</a:t>
            </a:r>
            <a:r>
              <a:rPr lang="en-US" dirty="0" smtClean="0"/>
              <a:t>, </a:t>
            </a:r>
            <a:r>
              <a:rPr lang="en-US" dirty="0" err="1" smtClean="0"/>
              <a:t>approposito</a:t>
            </a:r>
            <a:r>
              <a:rPr lang="en-US" dirty="0" smtClean="0"/>
              <a:t> </a:t>
            </a:r>
            <a:r>
              <a:rPr lang="en-US" dirty="0" err="1" smtClean="0"/>
              <a:t>della</a:t>
            </a:r>
            <a:r>
              <a:rPr lang="en-US" dirty="0" smtClean="0"/>
              <a:t> quale </a:t>
            </a:r>
            <a:r>
              <a:rPr lang="en-US" dirty="0" err="1" smtClean="0"/>
              <a:t>ogni</a:t>
            </a:r>
            <a:r>
              <a:rPr lang="en-US" dirty="0" smtClean="0"/>
              <a:t> </a:t>
            </a:r>
            <a:r>
              <a:rPr lang="en-US" dirty="0" err="1" smtClean="0"/>
              <a:t>componente</a:t>
            </a:r>
            <a:r>
              <a:rPr lang="en-US" dirty="0" smtClean="0"/>
              <a:t> </a:t>
            </a:r>
            <a:r>
              <a:rPr lang="en-US" dirty="0" err="1" smtClean="0"/>
              <a:t>della</a:t>
            </a:r>
            <a:r>
              <a:rPr lang="en-US" dirty="0" smtClean="0"/>
              <a:t> </a:t>
            </a:r>
            <a:r>
              <a:rPr lang="en-US" dirty="0" err="1" smtClean="0"/>
              <a:t>famiglia</a:t>
            </a:r>
            <a:r>
              <a:rPr lang="en-US" dirty="0" smtClean="0"/>
              <a:t> ha un </a:t>
            </a:r>
            <a:r>
              <a:rPr lang="en-US" dirty="0" err="1" smtClean="0"/>
              <a:t>ruolo</a:t>
            </a:r>
            <a:r>
              <a:rPr lang="en-US" dirty="0" smtClean="0"/>
              <a:t> di </a:t>
            </a:r>
            <a:r>
              <a:rPr lang="en-US" dirty="0" err="1" smtClean="0"/>
              <a:t>cura</a:t>
            </a:r>
            <a:r>
              <a:rPr lang="en-US" dirty="0" smtClean="0"/>
              <a:t>.</a:t>
            </a:r>
            <a:endParaRPr lang="en-US" dirty="0"/>
          </a:p>
        </p:txBody>
      </p:sp>
    </p:spTree>
    <p:extLst>
      <p:ext uri="{BB962C8B-B14F-4D97-AF65-F5344CB8AC3E}">
        <p14:creationId xmlns:p14="http://schemas.microsoft.com/office/powerpoint/2010/main" val="3381118418"/>
      </p:ext>
    </p:extLst>
  </p:cSld>
  <p:clrMapOvr>
    <a:masterClrMapping/>
  </p:clrMapOvr>
  <p:transition xmlns:p14="http://schemas.microsoft.com/office/powerpoint/2010/main" spd="slow">
    <p:wipe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399"/>
            <a:ext cx="8077200" cy="1673466"/>
          </a:xfrm>
        </p:spPr>
        <p:txBody>
          <a:bodyPr>
            <a:normAutofit fontScale="90000"/>
          </a:bodyPr>
          <a:lstStyle/>
          <a:p>
            <a:r>
              <a:rPr lang="en-US" dirty="0" smtClean="0"/>
              <a:t>M. </a:t>
            </a:r>
            <a:r>
              <a:rPr lang="en-US" dirty="0" err="1" smtClean="0"/>
              <a:t>Glauco</a:t>
            </a:r>
            <a:r>
              <a:rPr lang="en-US" dirty="0" smtClean="0"/>
              <a:t>, N. </a:t>
            </a:r>
            <a:r>
              <a:rPr lang="en-US" dirty="0" err="1" smtClean="0"/>
              <a:t>Bartone</a:t>
            </a:r>
            <a:r>
              <a:rPr lang="en-US" dirty="0" smtClean="0"/>
              <a:t>, P. </a:t>
            </a:r>
            <a:r>
              <a:rPr lang="en-US" dirty="0" err="1" smtClean="0"/>
              <a:t>Bianco</a:t>
            </a:r>
            <a:r>
              <a:rPr lang="en-US" dirty="0" smtClean="0"/>
              <a:t>, “</a:t>
            </a:r>
            <a:r>
              <a:rPr lang="en-US" dirty="0" err="1" smtClean="0"/>
              <a:t>Maltrattamento</a:t>
            </a:r>
            <a:r>
              <a:rPr lang="en-US" dirty="0" smtClean="0"/>
              <a:t> e </a:t>
            </a:r>
            <a:r>
              <a:rPr lang="en-US" dirty="0" err="1" smtClean="0"/>
              <a:t>Abuso</a:t>
            </a:r>
            <a:r>
              <a:rPr lang="en-US" dirty="0" smtClean="0"/>
              <a:t> </a:t>
            </a:r>
            <a:r>
              <a:rPr lang="en-US" dirty="0" err="1" smtClean="0"/>
              <a:t>all’Infanzia</a:t>
            </a:r>
            <a:r>
              <a:rPr lang="en-US" dirty="0" smtClean="0"/>
              <a:t>”  n.2 del 2013</a:t>
            </a:r>
            <a:endParaRPr lang="en-US" dirty="0"/>
          </a:p>
        </p:txBody>
      </p:sp>
      <p:sp>
        <p:nvSpPr>
          <p:cNvPr id="3" name="Content Placeholder 2"/>
          <p:cNvSpPr>
            <a:spLocks noGrp="1"/>
          </p:cNvSpPr>
          <p:nvPr>
            <p:ph idx="1"/>
          </p:nvPr>
        </p:nvSpPr>
        <p:spPr>
          <a:xfrm>
            <a:off x="762000" y="1828800"/>
            <a:ext cx="8077200" cy="4064976"/>
          </a:xfrm>
        </p:spPr>
        <p:txBody>
          <a:bodyPr/>
          <a:lstStyle/>
          <a:p>
            <a:pPr algn="just"/>
            <a:r>
              <a:rPr lang="en-US" dirty="0" err="1" smtClean="0"/>
              <a:t>L’alienazione</a:t>
            </a:r>
            <a:r>
              <a:rPr lang="en-US" dirty="0" smtClean="0"/>
              <a:t> </a:t>
            </a:r>
            <a:r>
              <a:rPr lang="en-US" dirty="0" err="1" smtClean="0"/>
              <a:t>appare</a:t>
            </a:r>
            <a:r>
              <a:rPr lang="en-US" dirty="0" smtClean="0"/>
              <a:t> </a:t>
            </a:r>
            <a:r>
              <a:rPr lang="en-US" dirty="0" err="1" smtClean="0"/>
              <a:t>pertinente</a:t>
            </a:r>
            <a:r>
              <a:rPr lang="en-US" dirty="0" smtClean="0"/>
              <a:t> </a:t>
            </a:r>
            <a:r>
              <a:rPr lang="en-US" dirty="0" err="1" smtClean="0"/>
              <a:t>nelle</a:t>
            </a:r>
            <a:r>
              <a:rPr lang="en-US" dirty="0" smtClean="0"/>
              <a:t> </a:t>
            </a:r>
            <a:r>
              <a:rPr lang="en-US" dirty="0" err="1" smtClean="0"/>
              <a:t>situazioni</a:t>
            </a:r>
            <a:r>
              <a:rPr lang="en-US" dirty="0" smtClean="0"/>
              <a:t> in cui </a:t>
            </a:r>
            <a:r>
              <a:rPr lang="en-US" dirty="0" err="1" smtClean="0"/>
              <a:t>il</a:t>
            </a:r>
            <a:r>
              <a:rPr lang="en-US" dirty="0" smtClean="0"/>
              <a:t> </a:t>
            </a:r>
            <a:r>
              <a:rPr lang="en-US" dirty="0" err="1" smtClean="0"/>
              <a:t>fenomeno</a:t>
            </a:r>
            <a:r>
              <a:rPr lang="en-US" dirty="0" smtClean="0"/>
              <a:t> </a:t>
            </a:r>
            <a:r>
              <a:rPr lang="en-US" dirty="0" err="1" smtClean="0"/>
              <a:t>della</a:t>
            </a:r>
            <a:r>
              <a:rPr lang="en-US" dirty="0" smtClean="0"/>
              <a:t> </a:t>
            </a:r>
            <a:r>
              <a:rPr lang="en-US" dirty="0" err="1" smtClean="0"/>
              <a:t>suggestione</a:t>
            </a:r>
            <a:r>
              <a:rPr lang="en-US" dirty="0" smtClean="0"/>
              <a:t> di un </a:t>
            </a:r>
            <a:r>
              <a:rPr lang="en-US" dirty="0" err="1" smtClean="0"/>
              <a:t>genitore</a:t>
            </a:r>
            <a:r>
              <a:rPr lang="en-US" dirty="0" smtClean="0"/>
              <a:t> </a:t>
            </a:r>
            <a:r>
              <a:rPr lang="en-US" dirty="0" err="1" smtClean="0"/>
              <a:t>ai</a:t>
            </a:r>
            <a:r>
              <a:rPr lang="en-US" dirty="0" smtClean="0"/>
              <a:t> </a:t>
            </a:r>
            <a:r>
              <a:rPr lang="en-US" dirty="0" err="1" smtClean="0"/>
              <a:t>danni</a:t>
            </a:r>
            <a:r>
              <a:rPr lang="en-US" dirty="0" smtClean="0"/>
              <a:t> del </a:t>
            </a:r>
            <a:r>
              <a:rPr lang="en-US" dirty="0" err="1" smtClean="0"/>
              <a:t>minore</a:t>
            </a:r>
            <a:r>
              <a:rPr lang="en-US" dirty="0" smtClean="0"/>
              <a:t> </a:t>
            </a:r>
            <a:r>
              <a:rPr lang="en-US" dirty="0" err="1" smtClean="0"/>
              <a:t>sia</a:t>
            </a:r>
            <a:r>
              <a:rPr lang="en-US" dirty="0" smtClean="0"/>
              <a:t> </a:t>
            </a:r>
            <a:r>
              <a:rPr lang="en-US" dirty="0" err="1" smtClean="0"/>
              <a:t>dichiarato</a:t>
            </a:r>
            <a:r>
              <a:rPr lang="en-US" dirty="0" smtClean="0"/>
              <a:t> </a:t>
            </a:r>
            <a:r>
              <a:rPr lang="en-US" dirty="0" err="1" smtClean="0"/>
              <a:t>dall’evidenza</a:t>
            </a:r>
            <a:r>
              <a:rPr lang="en-US" dirty="0" smtClean="0"/>
              <a:t> </a:t>
            </a:r>
            <a:r>
              <a:rPr lang="en-US" dirty="0" err="1" smtClean="0"/>
              <a:t>dei</a:t>
            </a:r>
            <a:r>
              <a:rPr lang="en-US" dirty="0" smtClean="0"/>
              <a:t> </a:t>
            </a:r>
            <a:r>
              <a:rPr lang="en-US" dirty="0" err="1" smtClean="0"/>
              <a:t>fatti</a:t>
            </a:r>
            <a:r>
              <a:rPr lang="en-US" dirty="0" smtClean="0"/>
              <a:t> e non </a:t>
            </a:r>
            <a:r>
              <a:rPr lang="en-US" dirty="0" err="1" smtClean="0"/>
              <a:t>ricercato</a:t>
            </a:r>
            <a:r>
              <a:rPr lang="en-US" dirty="0" smtClean="0"/>
              <a:t> </a:t>
            </a:r>
            <a:r>
              <a:rPr lang="en-US" dirty="0" err="1" smtClean="0"/>
              <a:t>attraverso</a:t>
            </a:r>
            <a:r>
              <a:rPr lang="en-US" dirty="0" smtClean="0"/>
              <a:t> un </a:t>
            </a:r>
            <a:r>
              <a:rPr lang="en-US" dirty="0" err="1" smtClean="0"/>
              <a:t>disfuzionamento</a:t>
            </a:r>
            <a:r>
              <a:rPr lang="en-US" dirty="0" smtClean="0"/>
              <a:t> </a:t>
            </a:r>
            <a:r>
              <a:rPr lang="en-US" dirty="0" err="1" smtClean="0"/>
              <a:t>relazionale</a:t>
            </a:r>
            <a:r>
              <a:rPr lang="en-US" dirty="0" smtClean="0"/>
              <a:t>.</a:t>
            </a:r>
            <a:endParaRPr lang="en-US" dirty="0"/>
          </a:p>
        </p:txBody>
      </p:sp>
    </p:spTree>
    <p:extLst>
      <p:ext uri="{BB962C8B-B14F-4D97-AF65-F5344CB8AC3E}">
        <p14:creationId xmlns:p14="http://schemas.microsoft.com/office/powerpoint/2010/main" val="39904777"/>
      </p:ext>
    </p:extLst>
  </p:cSld>
  <p:clrMapOvr>
    <a:masterClrMapping/>
  </p:clrMapOvr>
  <p:transition xmlns:p14="http://schemas.microsoft.com/office/powerpoint/2010/main" spd="slow">
    <p:wipe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t-IT" dirty="0"/>
              <a:t>Società Italiana di Neuropsichiatria dell'Infanzia e dell'Adolescenza</a:t>
            </a:r>
            <a:endParaRPr lang="en-US" dirty="0"/>
          </a:p>
        </p:txBody>
      </p:sp>
      <p:sp>
        <p:nvSpPr>
          <p:cNvPr id="3" name="Content Placeholder 2"/>
          <p:cNvSpPr>
            <a:spLocks noGrp="1"/>
          </p:cNvSpPr>
          <p:nvPr>
            <p:ph idx="1"/>
          </p:nvPr>
        </p:nvSpPr>
        <p:spPr/>
        <p:txBody>
          <a:bodyPr>
            <a:normAutofit fontScale="92500" lnSpcReduction="10000"/>
          </a:bodyPr>
          <a:lstStyle/>
          <a:p>
            <a:pPr algn="just"/>
            <a:r>
              <a:rPr lang="it-IT" dirty="0"/>
              <a:t>La nozione di </a:t>
            </a:r>
            <a:r>
              <a:rPr lang="it-IT" u="sng" dirty="0"/>
              <a:t>Alienazione Parentale</a:t>
            </a:r>
            <a:r>
              <a:rPr lang="it-IT" dirty="0"/>
              <a:t> </a:t>
            </a:r>
            <a:r>
              <a:rPr lang="it-IT" dirty="0" smtClean="0"/>
              <a:t>(non di PAS) è </a:t>
            </a:r>
            <a:r>
              <a:rPr lang="it-IT" dirty="0"/>
              <a:t>inoltre riconosciuta come </a:t>
            </a:r>
            <a:r>
              <a:rPr lang="it-IT" u="sng" dirty="0"/>
              <a:t>possibile causa di </a:t>
            </a:r>
            <a:r>
              <a:rPr lang="it-IT" b="1" u="sng" dirty="0"/>
              <a:t>maltrattamento psicologico</a:t>
            </a:r>
            <a:r>
              <a:rPr lang="it-IT" u="sng" dirty="0"/>
              <a:t> dalle Linee Guida in tema di abuso sui minori della SINPIA (2007)</a:t>
            </a:r>
            <a:r>
              <a:rPr lang="it-IT" dirty="0"/>
              <a:t>. La SINPIA ribadisce come sia importante </a:t>
            </a:r>
            <a:r>
              <a:rPr lang="it-IT" b="1" u="sng" dirty="0"/>
              <a:t>adottare le precauzioni e le misure necessarie</a:t>
            </a:r>
            <a:r>
              <a:rPr lang="it-IT" u="sng" dirty="0"/>
              <a:t>, come impongono le recenti sentenze della Corte Europea dei Diritti dell'Uomo, per garantire il diritto del minore alla </a:t>
            </a:r>
            <a:r>
              <a:rPr lang="it-IT" u="sng" dirty="0" err="1"/>
              <a:t>bigenitorialità</a:t>
            </a:r>
            <a:r>
              <a:rPr lang="it-IT" dirty="0"/>
              <a:t> e tutelarlo dagli ostacoli che lo possono minacciare . </a:t>
            </a:r>
            <a:endParaRPr lang="en-US" dirty="0"/>
          </a:p>
        </p:txBody>
      </p:sp>
    </p:spTree>
    <p:extLst>
      <p:ext uri="{BB962C8B-B14F-4D97-AF65-F5344CB8AC3E}">
        <p14:creationId xmlns:p14="http://schemas.microsoft.com/office/powerpoint/2010/main" val="1730388590"/>
      </p:ext>
    </p:extLst>
  </p:cSld>
  <p:clrMapOvr>
    <a:masterClrMapping/>
  </p:clrMapOvr>
  <p:transition xmlns:p14="http://schemas.microsoft.com/office/powerpoint/2010/main" spd="slow">
    <p:wipe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DSM-V</a:t>
            </a:r>
            <a:r>
              <a:rPr lang="en-US" sz="3200" dirty="0" smtClean="0"/>
              <a:t> (</a:t>
            </a:r>
            <a:r>
              <a:rPr lang="en-US" sz="3200" dirty="0"/>
              <a:t>Diagnostic and Statistical Manual of Mental </a:t>
            </a:r>
            <a:r>
              <a:rPr lang="en-US" sz="3200" dirty="0" smtClean="0"/>
              <a:t>Disorders) </a:t>
            </a:r>
            <a:r>
              <a:rPr lang="en-US" sz="3200" b="1" dirty="0" smtClean="0"/>
              <a:t>e </a:t>
            </a:r>
            <a:r>
              <a:rPr lang="en-US" sz="3200" b="1" dirty="0"/>
              <a:t>i</a:t>
            </a:r>
            <a:r>
              <a:rPr lang="en-US" sz="3200" b="1" dirty="0" smtClean="0"/>
              <a:t> </a:t>
            </a:r>
            <a:r>
              <a:rPr lang="en-US" sz="3200" b="1" dirty="0" err="1" smtClean="0"/>
              <a:t>disturbi</a:t>
            </a:r>
            <a:r>
              <a:rPr lang="en-US" sz="3200" b="1" dirty="0" smtClean="0"/>
              <a:t> </a:t>
            </a:r>
            <a:r>
              <a:rPr lang="en-US" sz="3200" b="1" dirty="0" err="1" smtClean="0"/>
              <a:t>rellazionali</a:t>
            </a:r>
            <a:endParaRPr lang="en-US" sz="3200" b="1" dirty="0"/>
          </a:p>
        </p:txBody>
      </p:sp>
      <p:sp>
        <p:nvSpPr>
          <p:cNvPr id="3" name="Content Placeholder 2"/>
          <p:cNvSpPr>
            <a:spLocks noGrp="1"/>
          </p:cNvSpPr>
          <p:nvPr>
            <p:ph idx="1"/>
          </p:nvPr>
        </p:nvSpPr>
        <p:spPr/>
        <p:txBody>
          <a:bodyPr>
            <a:normAutofit/>
          </a:bodyPr>
          <a:lstStyle/>
          <a:p>
            <a:pPr algn="just"/>
            <a:r>
              <a:rPr lang="it-IT" dirty="0" smtClean="0"/>
              <a:t>“Un </a:t>
            </a:r>
            <a:r>
              <a:rPr lang="it-IT" u="sng" dirty="0"/>
              <a:t>problema di relazione può</a:t>
            </a:r>
            <a:r>
              <a:rPr lang="it-IT" dirty="0"/>
              <a:t> essere significativo dal punto di vista clinico sia perché </a:t>
            </a:r>
            <a:r>
              <a:rPr lang="it-IT" u="sng" dirty="0"/>
              <a:t>può essere la causa</a:t>
            </a:r>
            <a:r>
              <a:rPr lang="it-IT" dirty="0"/>
              <a:t> che porta l'individuo a cercare </a:t>
            </a:r>
            <a:r>
              <a:rPr lang="it-IT" dirty="0" smtClean="0"/>
              <a:t>l’assistenza </a:t>
            </a:r>
            <a:r>
              <a:rPr lang="it-IT" dirty="0"/>
              <a:t>medica sia perché può </a:t>
            </a:r>
            <a:r>
              <a:rPr lang="it-IT" u="sng" dirty="0"/>
              <a:t>rappresentare il problema che influenza il percorso, la prognosi o il trattamento di ogni tipo di disturbo fisico o mentale </a:t>
            </a:r>
            <a:r>
              <a:rPr lang="it-IT" u="sng" dirty="0" smtClean="0"/>
              <a:t>dell'individuo”</a:t>
            </a:r>
            <a:r>
              <a:rPr lang="it-IT" dirty="0" smtClean="0"/>
              <a:t>.</a:t>
            </a:r>
            <a:endParaRPr lang="it-IT" dirty="0"/>
          </a:p>
          <a:p>
            <a:endParaRPr lang="en-US" dirty="0"/>
          </a:p>
        </p:txBody>
      </p:sp>
    </p:spTree>
    <p:extLst>
      <p:ext uri="{BB962C8B-B14F-4D97-AF65-F5344CB8AC3E}">
        <p14:creationId xmlns:p14="http://schemas.microsoft.com/office/powerpoint/2010/main" val="3750649714"/>
      </p:ext>
    </p:extLst>
  </p:cSld>
  <p:clrMapOvr>
    <a:masterClrMapping/>
  </p:clrMapOvr>
  <p:transition xmlns:p14="http://schemas.microsoft.com/office/powerpoint/2010/main" spd="slow">
    <p:wipe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Quattro </a:t>
            </a:r>
            <a:r>
              <a:rPr lang="en-US" dirty="0" err="1" smtClean="0"/>
              <a:t>categorie</a:t>
            </a:r>
            <a:r>
              <a:rPr lang="en-US" dirty="0" smtClean="0"/>
              <a:t> di </a:t>
            </a:r>
            <a:r>
              <a:rPr lang="en-US" dirty="0" err="1" smtClean="0"/>
              <a:t>problemi</a:t>
            </a:r>
            <a:r>
              <a:rPr lang="en-US" dirty="0" smtClean="0"/>
              <a:t> </a:t>
            </a:r>
            <a:r>
              <a:rPr lang="en-US" dirty="0" err="1" smtClean="0"/>
              <a:t>relazionali</a:t>
            </a:r>
            <a:endParaRPr lang="en-US" dirty="0"/>
          </a:p>
        </p:txBody>
      </p:sp>
      <p:sp>
        <p:nvSpPr>
          <p:cNvPr id="3" name="Content Placeholder 2"/>
          <p:cNvSpPr>
            <a:spLocks noGrp="1"/>
          </p:cNvSpPr>
          <p:nvPr>
            <p:ph idx="1"/>
          </p:nvPr>
        </p:nvSpPr>
        <p:spPr/>
        <p:txBody>
          <a:bodyPr/>
          <a:lstStyle/>
          <a:p>
            <a:r>
              <a:rPr lang="it-IT" b="1" dirty="0"/>
              <a:t>V61.20 (Z62.820) Problema di relazione genitore-</a:t>
            </a:r>
            <a:r>
              <a:rPr lang="it-IT" b="1" dirty="0" smtClean="0"/>
              <a:t>bambino;</a:t>
            </a:r>
          </a:p>
          <a:p>
            <a:r>
              <a:rPr lang="it-IT" b="1" dirty="0"/>
              <a:t>V61.8 (Z62.891)Problemi relazionali tra </a:t>
            </a:r>
            <a:r>
              <a:rPr lang="it-IT" b="1" dirty="0" smtClean="0"/>
              <a:t>fratelli;</a:t>
            </a:r>
          </a:p>
          <a:p>
            <a:r>
              <a:rPr lang="it-IT" b="1" dirty="0"/>
              <a:t>V61.8 (Z62.29) Crescere lontano dai </a:t>
            </a:r>
            <a:r>
              <a:rPr lang="it-IT" b="1" dirty="0" smtClean="0"/>
              <a:t>genitori;</a:t>
            </a:r>
          </a:p>
          <a:p>
            <a:r>
              <a:rPr lang="it-IT" b="1" dirty="0"/>
              <a:t>V61.29 (Z62.898) Bambini che risentono di una relazione genitoriale </a:t>
            </a:r>
            <a:r>
              <a:rPr lang="it-IT" b="1" dirty="0" smtClean="0"/>
              <a:t>conflittuale.</a:t>
            </a:r>
          </a:p>
          <a:p>
            <a:endParaRPr lang="it-IT" b="1" dirty="0" smtClean="0"/>
          </a:p>
          <a:p>
            <a:endParaRPr lang="it-IT" b="1" dirty="0" smtClean="0"/>
          </a:p>
          <a:p>
            <a:endParaRPr lang="en-US" dirty="0"/>
          </a:p>
        </p:txBody>
      </p:sp>
    </p:spTree>
    <p:extLst>
      <p:ext uri="{BB962C8B-B14F-4D97-AF65-F5344CB8AC3E}">
        <p14:creationId xmlns:p14="http://schemas.microsoft.com/office/powerpoint/2010/main" val="2361380342"/>
      </p:ext>
    </p:extLst>
  </p:cSld>
  <p:clrMapOvr>
    <a:masterClrMapping/>
  </p:clrMapOvr>
  <p:transition xmlns:p14="http://schemas.microsoft.com/office/powerpoint/2010/main" spd="slow">
    <p:wipe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it-IT" sz="3600" b="1" dirty="0" smtClean="0"/>
              <a:t>1) V61.20 </a:t>
            </a:r>
            <a:r>
              <a:rPr lang="it-IT" sz="3600" b="1" dirty="0"/>
              <a:t>(Z62.820) Problema di relazione genitore-</a:t>
            </a:r>
            <a:r>
              <a:rPr lang="it-IT" sz="3600" b="1" dirty="0" smtClean="0"/>
              <a:t>bambino </a:t>
            </a:r>
            <a:r>
              <a:rPr lang="it-IT" sz="3600" u="sng" dirty="0" smtClean="0"/>
              <a:t>(manca l’analisi triadica)</a:t>
            </a:r>
            <a:endParaRPr lang="en-US" sz="3600" u="sng" dirty="0"/>
          </a:p>
        </p:txBody>
      </p:sp>
      <p:sp>
        <p:nvSpPr>
          <p:cNvPr id="3" name="Content Placeholder 2"/>
          <p:cNvSpPr>
            <a:spLocks noGrp="1"/>
          </p:cNvSpPr>
          <p:nvPr>
            <p:ph idx="1"/>
          </p:nvPr>
        </p:nvSpPr>
        <p:spPr/>
        <p:txBody>
          <a:bodyPr/>
          <a:lstStyle/>
          <a:p>
            <a:r>
              <a:rPr lang="it-IT" dirty="0"/>
              <a:t>Solitamente, un problema nella relazione genitore-bambino </a:t>
            </a:r>
            <a:r>
              <a:rPr lang="it-IT" u="sng" dirty="0"/>
              <a:t>compromette le sfere comportamentali, cognitive o </a:t>
            </a:r>
            <a:r>
              <a:rPr lang="it-IT" u="sng" dirty="0" smtClean="0"/>
              <a:t>affettive</a:t>
            </a:r>
            <a:r>
              <a:rPr lang="it-IT" dirty="0" smtClean="0"/>
              <a:t>:</a:t>
            </a:r>
          </a:p>
          <a:p>
            <a:pPr marL="514350" indent="-514350">
              <a:buFont typeface="+mj-lt"/>
              <a:buAutoNum type="arabicPeriod"/>
            </a:pPr>
            <a:r>
              <a:rPr lang="it-IT" dirty="0"/>
              <a:t>Esempi di </a:t>
            </a:r>
            <a:r>
              <a:rPr lang="it-IT" u="sng" dirty="0"/>
              <a:t>problemi comportamentali</a:t>
            </a:r>
            <a:r>
              <a:rPr lang="it-IT" dirty="0"/>
              <a:t> includono un controllo genitoriale inadeguato, litigi che arrivano fino alla minaccia o la violenza fisica; o ancora aggirare i problemi senza </a:t>
            </a:r>
            <a:r>
              <a:rPr lang="it-IT" dirty="0" smtClean="0"/>
              <a:t>risolverli.</a:t>
            </a:r>
          </a:p>
          <a:p>
            <a:pPr marL="0" indent="0">
              <a:buNone/>
            </a:pPr>
            <a:endParaRPr lang="en-US" dirty="0"/>
          </a:p>
        </p:txBody>
      </p:sp>
    </p:spTree>
    <p:extLst>
      <p:ext uri="{BB962C8B-B14F-4D97-AF65-F5344CB8AC3E}">
        <p14:creationId xmlns:p14="http://schemas.microsoft.com/office/powerpoint/2010/main" val="1928833595"/>
      </p:ext>
    </p:extLst>
  </p:cSld>
  <p:clrMapOvr>
    <a:masterClrMapping/>
  </p:clrMapOvr>
  <p:transition xmlns:p14="http://schemas.microsoft.com/office/powerpoint/2010/main" spd="slow">
    <p:wipe dir="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t-IT" b="1" dirty="0" smtClean="0"/>
              <a:t>2) V61.20 </a:t>
            </a:r>
            <a:r>
              <a:rPr lang="it-IT" b="1" dirty="0"/>
              <a:t>(Z62.820) Problema di relazione genitore-</a:t>
            </a:r>
            <a:r>
              <a:rPr lang="it-IT" b="1" dirty="0" smtClean="0"/>
              <a:t>bambino </a:t>
            </a:r>
            <a:r>
              <a:rPr lang="it-IT" u="sng" dirty="0" smtClean="0"/>
              <a:t>(</a:t>
            </a:r>
            <a:r>
              <a:rPr lang="it-IT" u="sng" dirty="0"/>
              <a:t>manca l’analisi triadica)</a:t>
            </a:r>
            <a:endParaRPr lang="en-US" u="sng" dirty="0"/>
          </a:p>
        </p:txBody>
      </p:sp>
      <p:sp>
        <p:nvSpPr>
          <p:cNvPr id="3" name="Content Placeholder 2"/>
          <p:cNvSpPr>
            <a:spLocks noGrp="1"/>
          </p:cNvSpPr>
          <p:nvPr>
            <p:ph idx="1"/>
          </p:nvPr>
        </p:nvSpPr>
        <p:spPr/>
        <p:txBody>
          <a:bodyPr>
            <a:normAutofit lnSpcReduction="10000"/>
          </a:bodyPr>
          <a:lstStyle/>
          <a:p>
            <a:pPr marL="514350" indent="-514350" algn="just">
              <a:buFont typeface="+mj-lt"/>
              <a:buAutoNum type="arabicPeriod" startAt="2"/>
            </a:pPr>
            <a:r>
              <a:rPr lang="it-IT" u="sng" dirty="0"/>
              <a:t>I problemi cognitivi</a:t>
            </a:r>
            <a:r>
              <a:rPr lang="it-IT" dirty="0"/>
              <a:t> possono includere il </a:t>
            </a:r>
            <a:r>
              <a:rPr lang="it-IT" dirty="0" err="1"/>
              <a:t>malinterpretare</a:t>
            </a:r>
            <a:r>
              <a:rPr lang="it-IT" dirty="0"/>
              <a:t> le intenzioni dell'altro, l'ostilità, l'usare l'altro come capro espiatorio e un immotivato sentimento di </a:t>
            </a:r>
            <a:r>
              <a:rPr lang="it-IT" dirty="0" smtClean="0"/>
              <a:t>abbandono; </a:t>
            </a:r>
          </a:p>
          <a:p>
            <a:pPr marL="514350" indent="-514350" algn="just">
              <a:buFont typeface="+mj-lt"/>
              <a:buAutoNum type="arabicPeriod" startAt="2"/>
            </a:pPr>
            <a:r>
              <a:rPr lang="it-IT" u="sng" dirty="0"/>
              <a:t>I problemi affettivi</a:t>
            </a:r>
            <a:r>
              <a:rPr lang="it-IT" dirty="0"/>
              <a:t> possono includere sentimenti di tristezza, apatia o rabbia nei confronti dell'altra figura coinvolta nella relazione</a:t>
            </a:r>
            <a:r>
              <a:rPr lang="it-IT" dirty="0" smtClean="0"/>
              <a:t>.</a:t>
            </a:r>
            <a:endParaRPr lang="en-US" dirty="0"/>
          </a:p>
        </p:txBody>
      </p:sp>
    </p:spTree>
    <p:extLst>
      <p:ext uri="{BB962C8B-B14F-4D97-AF65-F5344CB8AC3E}">
        <p14:creationId xmlns:p14="http://schemas.microsoft.com/office/powerpoint/2010/main" val="903119221"/>
      </p:ext>
    </p:extLst>
  </p:cSld>
  <p:clrMapOvr>
    <a:masterClrMapping/>
  </p:clrMapOvr>
  <p:transition xmlns:p14="http://schemas.microsoft.com/office/powerpoint/2010/main" spd="slow">
    <p:wipe dir="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t-IT" b="1" dirty="0"/>
              <a:t>V61.8 (Z62.891)Problemi relazionali tra </a:t>
            </a:r>
            <a:r>
              <a:rPr lang="it-IT" b="1" dirty="0" smtClean="0"/>
              <a:t>fratelli</a:t>
            </a:r>
            <a:endParaRPr lang="en-US" dirty="0"/>
          </a:p>
        </p:txBody>
      </p:sp>
      <p:sp>
        <p:nvSpPr>
          <p:cNvPr id="3" name="Content Placeholder 2"/>
          <p:cNvSpPr>
            <a:spLocks noGrp="1"/>
          </p:cNvSpPr>
          <p:nvPr>
            <p:ph idx="1"/>
          </p:nvPr>
        </p:nvSpPr>
        <p:spPr/>
        <p:txBody>
          <a:bodyPr>
            <a:normAutofit fontScale="77500" lnSpcReduction="20000"/>
          </a:bodyPr>
          <a:lstStyle/>
          <a:p>
            <a:r>
              <a:rPr lang="it-IT" dirty="0"/>
              <a:t>Questa categoria dovrebbe essere usata quando l'attenzione clinica si concentra sul sistema di interazione tra fratelli che è associato a un </a:t>
            </a:r>
            <a:r>
              <a:rPr lang="it-IT" dirty="0" err="1"/>
              <a:t>siginificativo</a:t>
            </a:r>
            <a:r>
              <a:rPr lang="it-IT" dirty="0"/>
              <a:t> indebolimento del rapporto familiare o individuale o con lo sviluppo di sintomi in uno o più dei fratelli o quando un problema relazionale tra fratelli influisce sul percorso, la prognosi o il trattamento di qualsiasi tipo di disordine fisico o mentale tra fratelli. Questa categoria può far riferimento sia a bambini che ad adulti coinvolti in una relazione tra fratelli. I fratelli in questo contesto comprendono fratelli biologici, solo di padre o solo di madre, acquisiti, in affidamento o adottivi. </a:t>
            </a:r>
            <a:endParaRPr lang="it-IT" dirty="0" smtClean="0"/>
          </a:p>
        </p:txBody>
      </p:sp>
    </p:spTree>
    <p:extLst>
      <p:ext uri="{BB962C8B-B14F-4D97-AF65-F5344CB8AC3E}">
        <p14:creationId xmlns:p14="http://schemas.microsoft.com/office/powerpoint/2010/main" val="2313855638"/>
      </p:ext>
    </p:extLst>
  </p:cSld>
  <p:clrMapOvr>
    <a:masterClrMapping/>
  </p:clrMapOvr>
  <p:transition xmlns:p14="http://schemas.microsoft.com/office/powerpoint/2010/main" spd="slow">
    <p:wipe di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t-IT" b="1" dirty="0"/>
              <a:t>V61.8 (Z62.29) Crescere lontano dai </a:t>
            </a:r>
            <a:r>
              <a:rPr lang="it-IT" b="1" dirty="0" smtClean="0"/>
              <a:t>genitori</a:t>
            </a:r>
            <a:endParaRPr lang="en-US" dirty="0"/>
          </a:p>
        </p:txBody>
      </p:sp>
      <p:sp>
        <p:nvSpPr>
          <p:cNvPr id="3" name="Content Placeholder 2"/>
          <p:cNvSpPr>
            <a:spLocks noGrp="1"/>
          </p:cNvSpPr>
          <p:nvPr>
            <p:ph idx="1"/>
          </p:nvPr>
        </p:nvSpPr>
        <p:spPr/>
        <p:txBody>
          <a:bodyPr>
            <a:normAutofit fontScale="92500" lnSpcReduction="10000"/>
          </a:bodyPr>
          <a:lstStyle/>
          <a:p>
            <a:pPr algn="just"/>
            <a:r>
              <a:rPr lang="it-IT" dirty="0"/>
              <a:t>Questa categoria dovrebbe essere usata quando l'attenzione clinica si concentra su problematiche del bambino cresciuto lontano dai genitori o </a:t>
            </a:r>
            <a:r>
              <a:rPr lang="it-IT" u="sng" dirty="0"/>
              <a:t>quando il fatto di crescere a distanza interferisce con il percorso, la prognosi o la cura di ogni tipo di disordine fisico e </a:t>
            </a:r>
            <a:r>
              <a:rPr lang="it-IT" u="sng" dirty="0" smtClean="0"/>
              <a:t>mentale</a:t>
            </a:r>
            <a:r>
              <a:rPr lang="it-IT" dirty="0" smtClean="0"/>
              <a:t> [</a:t>
            </a:r>
            <a:r>
              <a:rPr lang="en-US" dirty="0" smtClean="0"/>
              <a:t>…]. (</a:t>
            </a:r>
            <a:r>
              <a:rPr lang="en-US" u="sng" dirty="0" err="1" smtClean="0"/>
              <a:t>Problema</a:t>
            </a:r>
            <a:r>
              <a:rPr lang="en-US" u="sng" dirty="0" smtClean="0"/>
              <a:t> </a:t>
            </a:r>
            <a:r>
              <a:rPr lang="en-US" u="sng" dirty="0" err="1" smtClean="0"/>
              <a:t>della</a:t>
            </a:r>
            <a:r>
              <a:rPr lang="en-US" u="sng" dirty="0" smtClean="0"/>
              <a:t> </a:t>
            </a:r>
            <a:r>
              <a:rPr lang="en-US" u="sng" dirty="0" err="1" smtClean="0"/>
              <a:t>diagnosi</a:t>
            </a:r>
            <a:r>
              <a:rPr lang="en-US" u="sng" dirty="0" smtClean="0"/>
              <a:t> </a:t>
            </a:r>
            <a:r>
              <a:rPr lang="en-US" u="sng" dirty="0" err="1" smtClean="0"/>
              <a:t>specifica</a:t>
            </a:r>
            <a:r>
              <a:rPr lang="en-US" u="sng" dirty="0" smtClean="0"/>
              <a:t> del </a:t>
            </a:r>
            <a:r>
              <a:rPr lang="en-US" u="sng" dirty="0" err="1" smtClean="0"/>
              <a:t>caso</a:t>
            </a:r>
            <a:r>
              <a:rPr lang="en-US" u="sng" dirty="0" smtClean="0"/>
              <a:t> </a:t>
            </a:r>
            <a:r>
              <a:rPr lang="en-US" u="sng" dirty="0" err="1" smtClean="0"/>
              <a:t>rispetto</a:t>
            </a:r>
            <a:r>
              <a:rPr lang="en-US" u="sng" dirty="0" smtClean="0"/>
              <a:t> </a:t>
            </a:r>
            <a:r>
              <a:rPr lang="en-US" u="sng" dirty="0" err="1" smtClean="0"/>
              <a:t>alla</a:t>
            </a:r>
            <a:r>
              <a:rPr lang="en-US" u="sng" dirty="0" smtClean="0"/>
              <a:t> </a:t>
            </a:r>
            <a:r>
              <a:rPr lang="en-US" u="sng" dirty="0" err="1" smtClean="0"/>
              <a:t>genericità</a:t>
            </a:r>
            <a:r>
              <a:rPr lang="en-US" u="sng" dirty="0" smtClean="0"/>
              <a:t> del </a:t>
            </a:r>
            <a:r>
              <a:rPr lang="en-US" u="sng" dirty="0" err="1" smtClean="0"/>
              <a:t>problema</a:t>
            </a:r>
            <a:r>
              <a:rPr lang="en-US" dirty="0" smtClean="0"/>
              <a:t>). Q</a:t>
            </a:r>
            <a:r>
              <a:rPr lang="it-IT" dirty="0" err="1" smtClean="0"/>
              <a:t>uesta</a:t>
            </a:r>
            <a:r>
              <a:rPr lang="it-IT" dirty="0" smtClean="0"/>
              <a:t> </a:t>
            </a:r>
            <a:r>
              <a:rPr lang="it-IT" dirty="0"/>
              <a:t>condizione non si verifica per ordine o decisione di un tribunale. </a:t>
            </a:r>
            <a:endParaRPr lang="en-US" dirty="0"/>
          </a:p>
        </p:txBody>
      </p:sp>
    </p:spTree>
    <p:extLst>
      <p:ext uri="{BB962C8B-B14F-4D97-AF65-F5344CB8AC3E}">
        <p14:creationId xmlns:p14="http://schemas.microsoft.com/office/powerpoint/2010/main" val="4088550403"/>
      </p:ext>
    </p:extLst>
  </p:cSld>
  <p:clrMapOvr>
    <a:masterClrMapping/>
  </p:clrMapOvr>
  <p:transition xmlns:p14="http://schemas.microsoft.com/office/powerpoint/2010/main" spd="slow">
    <p:wipe dir="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it-IT" sz="3600" b="1" dirty="0"/>
              <a:t>V61.29 (Z62.898) Bambini che risentono di una relazione genitoriale </a:t>
            </a:r>
            <a:r>
              <a:rPr lang="it-IT" sz="3600" b="1" dirty="0" smtClean="0"/>
              <a:t>conflittuale</a:t>
            </a:r>
            <a:endParaRPr lang="en-US" sz="3600" dirty="0"/>
          </a:p>
        </p:txBody>
      </p:sp>
      <p:sp>
        <p:nvSpPr>
          <p:cNvPr id="3" name="Content Placeholder 2"/>
          <p:cNvSpPr>
            <a:spLocks noGrp="1"/>
          </p:cNvSpPr>
          <p:nvPr>
            <p:ph idx="1"/>
          </p:nvPr>
        </p:nvSpPr>
        <p:spPr/>
        <p:txBody>
          <a:bodyPr/>
          <a:lstStyle/>
          <a:p>
            <a:pPr algn="just"/>
            <a:r>
              <a:rPr lang="it-IT" dirty="0"/>
              <a:t>Questa categoria viene usata quando l'attenzione clinica si concentra sugli </a:t>
            </a:r>
            <a:r>
              <a:rPr lang="it-IT" u="sng" dirty="0"/>
              <a:t>effetti negativi di una relazione genitoriale conflittuale</a:t>
            </a:r>
            <a:r>
              <a:rPr lang="it-IT" dirty="0"/>
              <a:t> (come per esempio nel caso di pesanti conflitti, sofferenza o abbandono) sul bambino inserito in tale famiglia. </a:t>
            </a:r>
            <a:r>
              <a:rPr lang="it-IT" u="sng" dirty="0"/>
              <a:t>Ne derivano effetti a livello di disordini sia mentali che fisici del bambino</a:t>
            </a:r>
            <a:r>
              <a:rPr lang="it-IT" dirty="0" smtClean="0"/>
              <a:t>.</a:t>
            </a:r>
            <a:endParaRPr lang="en-US" dirty="0"/>
          </a:p>
        </p:txBody>
      </p:sp>
    </p:spTree>
    <p:extLst>
      <p:ext uri="{BB962C8B-B14F-4D97-AF65-F5344CB8AC3E}">
        <p14:creationId xmlns:p14="http://schemas.microsoft.com/office/powerpoint/2010/main" val="241431666"/>
      </p:ext>
    </p:extLst>
  </p:cSld>
  <p:clrMapOvr>
    <a:masterClrMapping/>
  </p:clrMapOvr>
  <p:transition xmlns:p14="http://schemas.microsoft.com/office/powerpoint/2010/main" spd="slow">
    <p:wipe dir="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Livelli</a:t>
            </a:r>
            <a:r>
              <a:rPr lang="en-US" dirty="0" smtClean="0"/>
              <a:t> di </a:t>
            </a:r>
            <a:r>
              <a:rPr lang="en-US" dirty="0" err="1" smtClean="0"/>
              <a:t>gravità</a:t>
            </a:r>
            <a:r>
              <a:rPr lang="en-US" dirty="0" smtClean="0"/>
              <a:t> di </a:t>
            </a:r>
            <a:r>
              <a:rPr lang="en-US" dirty="0" err="1" smtClean="0"/>
              <a:t>Alienazione</a:t>
            </a:r>
            <a:r>
              <a:rPr lang="en-US" dirty="0" smtClean="0"/>
              <a:t> (e di </a:t>
            </a:r>
            <a:r>
              <a:rPr lang="en-US" dirty="0" err="1" smtClean="0"/>
              <a:t>disaffezione</a:t>
            </a:r>
            <a:r>
              <a:rPr lang="en-US" dirty="0" smtClean="0"/>
              <a:t>)</a:t>
            </a:r>
            <a:endParaRPr lang="en-US" dirty="0"/>
          </a:p>
        </p:txBody>
      </p:sp>
      <p:sp>
        <p:nvSpPr>
          <p:cNvPr id="3" name="Content Placeholder 2"/>
          <p:cNvSpPr>
            <a:spLocks noGrp="1"/>
          </p:cNvSpPr>
          <p:nvPr>
            <p:ph idx="1"/>
          </p:nvPr>
        </p:nvSpPr>
        <p:spPr/>
        <p:txBody>
          <a:bodyPr>
            <a:normAutofit fontScale="77500" lnSpcReduction="20000"/>
          </a:bodyPr>
          <a:lstStyle/>
          <a:p>
            <a:r>
              <a:rPr lang="it-IT" dirty="0"/>
              <a:t>In accordo con Gardner, </a:t>
            </a:r>
            <a:r>
              <a:rPr lang="it-IT" dirty="0" err="1"/>
              <a:t>Gulotta</a:t>
            </a:r>
            <a:r>
              <a:rPr lang="it-IT" dirty="0"/>
              <a:t>, </a:t>
            </a:r>
            <a:r>
              <a:rPr lang="it-IT" dirty="0" err="1"/>
              <a:t>Cavedon</a:t>
            </a:r>
            <a:r>
              <a:rPr lang="it-IT" dirty="0"/>
              <a:t> e Liberatore (2008) hanno descritto tre diversi tipi di </a:t>
            </a:r>
            <a:r>
              <a:rPr lang="it-IT" dirty="0" smtClean="0"/>
              <a:t>AP: </a:t>
            </a:r>
            <a:r>
              <a:rPr lang="it-IT" i="1" dirty="0"/>
              <a:t>lieve, moderata </a:t>
            </a:r>
            <a:r>
              <a:rPr lang="it-IT" dirty="0"/>
              <a:t>e </a:t>
            </a:r>
            <a:r>
              <a:rPr lang="it-IT" i="1" dirty="0"/>
              <a:t>grave</a:t>
            </a:r>
            <a:r>
              <a:rPr lang="it-IT" dirty="0"/>
              <a:t>. </a:t>
            </a:r>
          </a:p>
          <a:p>
            <a:pPr lvl="0"/>
            <a:r>
              <a:rPr lang="it-IT" dirty="0"/>
              <a:t>Nel </a:t>
            </a:r>
            <a:r>
              <a:rPr lang="it-IT" u="sng" dirty="0"/>
              <a:t>tipo lieve</a:t>
            </a:r>
            <a:r>
              <a:rPr lang="it-IT" dirty="0"/>
              <a:t>, </a:t>
            </a:r>
            <a:r>
              <a:rPr lang="it-IT" dirty="0" smtClean="0"/>
              <a:t>la disaffezione </a:t>
            </a:r>
            <a:r>
              <a:rPr lang="it-IT" dirty="0" err="1"/>
              <a:t>é</a:t>
            </a:r>
            <a:r>
              <a:rPr lang="it-IT" dirty="0"/>
              <a:t> relativamente superficiale ed il figlio collabora alle visite col genitore denigrato, ma si dimostra a tratti ipercritico e poco disponibile. </a:t>
            </a:r>
          </a:p>
          <a:p>
            <a:pPr lvl="0"/>
            <a:r>
              <a:rPr lang="it-IT" dirty="0"/>
              <a:t>Nel </a:t>
            </a:r>
            <a:r>
              <a:rPr lang="it-IT" u="sng" dirty="0"/>
              <a:t>tipo moderato</a:t>
            </a:r>
            <a:r>
              <a:rPr lang="it-IT" dirty="0"/>
              <a:t>, </a:t>
            </a:r>
            <a:r>
              <a:rPr lang="it-IT" dirty="0" smtClean="0"/>
              <a:t>la disaffezione </a:t>
            </a:r>
            <a:r>
              <a:rPr lang="it-IT" dirty="0" err="1"/>
              <a:t>é</a:t>
            </a:r>
            <a:r>
              <a:rPr lang="it-IT" dirty="0"/>
              <a:t> più profonda: il figlio appare più aggressivo ed irrispettoso e la campagna di denigrazione può essere quasi continua. </a:t>
            </a:r>
          </a:p>
          <a:p>
            <a:r>
              <a:rPr lang="it-IT" dirty="0"/>
              <a:t>Nel </a:t>
            </a:r>
            <a:r>
              <a:rPr lang="it-IT" u="sng" dirty="0"/>
              <a:t>tipo grave</a:t>
            </a:r>
            <a:r>
              <a:rPr lang="it-IT" dirty="0"/>
              <a:t>, le visite al genitore alienato possono essere impedite da vissuti e intense manifestazioni di persecuzione/ostilità da parte del figlio. </a:t>
            </a:r>
          </a:p>
          <a:p>
            <a:endParaRPr lang="en-US" dirty="0"/>
          </a:p>
        </p:txBody>
      </p:sp>
    </p:spTree>
    <p:extLst>
      <p:ext uri="{BB962C8B-B14F-4D97-AF65-F5344CB8AC3E}">
        <p14:creationId xmlns:p14="http://schemas.microsoft.com/office/powerpoint/2010/main" val="474351846"/>
      </p:ext>
    </p:extLst>
  </p:cSld>
  <p:clrMapOvr>
    <a:masterClrMapping/>
  </p:clrMapOvr>
  <p:transition xmlns:p14="http://schemas.microsoft.com/office/powerpoint/2010/main" spd="slow">
    <p:wipe dir="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Violazione</a:t>
            </a:r>
            <a:r>
              <a:rPr lang="en-US" dirty="0" smtClean="0"/>
              <a:t> </a:t>
            </a:r>
            <a:r>
              <a:rPr lang="en-US" dirty="0" err="1" smtClean="0"/>
              <a:t>dei</a:t>
            </a:r>
            <a:r>
              <a:rPr lang="en-US" dirty="0" smtClean="0"/>
              <a:t> </a:t>
            </a:r>
            <a:r>
              <a:rPr lang="en-US" dirty="0" err="1" smtClean="0"/>
              <a:t>diritti</a:t>
            </a:r>
            <a:r>
              <a:rPr lang="en-US" dirty="0" smtClean="0"/>
              <a:t> </a:t>
            </a:r>
            <a:r>
              <a:rPr lang="en-US" dirty="0" err="1" smtClean="0"/>
              <a:t>relazionali</a:t>
            </a:r>
            <a:r>
              <a:rPr lang="en-US" dirty="0"/>
              <a:t>:</a:t>
            </a:r>
            <a:r>
              <a:rPr lang="en-US" dirty="0" smtClean="0"/>
              <a:t> </a:t>
            </a:r>
            <a:r>
              <a:rPr lang="en-US" dirty="0" err="1" smtClean="0"/>
              <a:t>livelli</a:t>
            </a:r>
            <a:r>
              <a:rPr lang="en-US" dirty="0" smtClean="0"/>
              <a:t> di </a:t>
            </a:r>
            <a:r>
              <a:rPr lang="en-US" dirty="0" err="1" smtClean="0"/>
              <a:t>intervento</a:t>
            </a:r>
            <a:endParaRPr lang="en-US" dirty="0"/>
          </a:p>
        </p:txBody>
      </p:sp>
      <p:sp>
        <p:nvSpPr>
          <p:cNvPr id="3" name="Content Placeholder 2"/>
          <p:cNvSpPr>
            <a:spLocks noGrp="1"/>
          </p:cNvSpPr>
          <p:nvPr>
            <p:ph idx="1"/>
          </p:nvPr>
        </p:nvSpPr>
        <p:spPr/>
        <p:txBody>
          <a:bodyPr>
            <a:normAutofit lnSpcReduction="10000"/>
          </a:bodyPr>
          <a:lstStyle/>
          <a:p>
            <a:r>
              <a:rPr lang="it-IT" dirty="0"/>
              <a:t>Le implicazioni psicosociali e giuridiche della </a:t>
            </a:r>
            <a:r>
              <a:rPr lang="it-IT" u="sng" dirty="0"/>
              <a:t>violazione dei diritti relazionali</a:t>
            </a:r>
            <a:r>
              <a:rPr lang="it-IT" dirty="0"/>
              <a:t> dei soggetti coinvolti in tali situazioni </a:t>
            </a:r>
            <a:r>
              <a:rPr lang="it-IT" u="sng" dirty="0"/>
              <a:t>giustifica la messa in atto di interventi e di </a:t>
            </a:r>
            <a:r>
              <a:rPr lang="it-IT" b="1" u="sng" dirty="0"/>
              <a:t>provvedimenti psicosociali e giudiziari volti alla tutela dei diritti stessi</a:t>
            </a:r>
            <a:r>
              <a:rPr lang="it-IT" dirty="0"/>
              <a:t>, i quali varieranno di caso in caso a seconda dell’età del minore coinvolto, della sua capacità di autodeterminazione e delle responsabilità dell’uno e dell’altro genitore. </a:t>
            </a:r>
            <a:endParaRPr lang="en-US" dirty="0"/>
          </a:p>
        </p:txBody>
      </p:sp>
    </p:spTree>
    <p:extLst>
      <p:ext uri="{BB962C8B-B14F-4D97-AF65-F5344CB8AC3E}">
        <p14:creationId xmlns:p14="http://schemas.microsoft.com/office/powerpoint/2010/main" val="3469931868"/>
      </p:ext>
    </p:extLst>
  </p:cSld>
  <p:clrMapOvr>
    <a:masterClrMapping/>
  </p:clrMapOvr>
  <p:transition xmlns:p14="http://schemas.microsoft.com/office/powerpoint/2010/main" spd="slow">
    <p:wipe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1. </a:t>
            </a:r>
            <a:r>
              <a:rPr lang="en-US" dirty="0" err="1" smtClean="0"/>
              <a:t>Disaffezione</a:t>
            </a:r>
            <a:r>
              <a:rPr lang="en-US" dirty="0" smtClean="0"/>
              <a:t>: due </a:t>
            </a:r>
            <a:r>
              <a:rPr lang="en-US" dirty="0" err="1" smtClean="0"/>
              <a:t>poli</a:t>
            </a:r>
            <a:endParaRPr lang="en-US" dirty="0"/>
          </a:p>
        </p:txBody>
      </p:sp>
      <p:sp>
        <p:nvSpPr>
          <p:cNvPr id="3" name="Content Placeholder 2"/>
          <p:cNvSpPr>
            <a:spLocks noGrp="1"/>
          </p:cNvSpPr>
          <p:nvPr>
            <p:ph idx="1"/>
          </p:nvPr>
        </p:nvSpPr>
        <p:spPr/>
        <p:txBody>
          <a:bodyPr>
            <a:normAutofit fontScale="85000" lnSpcReduction="10000"/>
          </a:bodyPr>
          <a:lstStyle/>
          <a:p>
            <a:pPr marL="514350" indent="-514350">
              <a:buFont typeface="+mj-lt"/>
              <a:buAutoNum type="alphaLcParenR"/>
            </a:pPr>
            <a:r>
              <a:rPr lang="it-IT" dirty="0"/>
              <a:t>D</a:t>
            </a:r>
            <a:r>
              <a:rPr lang="it-IT" dirty="0" smtClean="0"/>
              <a:t>a </a:t>
            </a:r>
            <a:r>
              <a:rPr lang="it-IT" dirty="0"/>
              <a:t>un lato, i casi in cui il figlio si trova coinvolto in una immotivata </a:t>
            </a:r>
            <a:r>
              <a:rPr lang="it-IT" u="sng" dirty="0"/>
              <a:t>campagna di denigrazione</a:t>
            </a:r>
            <a:r>
              <a:rPr lang="it-IT" dirty="0"/>
              <a:t> da parte di un </a:t>
            </a:r>
            <a:r>
              <a:rPr lang="it-IT" dirty="0" smtClean="0"/>
              <a:t>genitore </a:t>
            </a:r>
            <a:r>
              <a:rPr lang="it-IT" dirty="0"/>
              <a:t>e si allinea passivamente sulle sue posizioni secondo dinamiche relazionali riconducibili ad  un “</a:t>
            </a:r>
            <a:r>
              <a:rPr lang="it-IT" u="sng" dirty="0"/>
              <a:t>conflitto di </a:t>
            </a:r>
            <a:r>
              <a:rPr lang="it-IT" u="sng" dirty="0" smtClean="0"/>
              <a:t>lealtà</a:t>
            </a:r>
            <a:r>
              <a:rPr lang="it-IT" dirty="0" smtClean="0"/>
              <a:t>”</a:t>
            </a:r>
            <a:r>
              <a:rPr lang="it-IT" dirty="0"/>
              <a:t>;</a:t>
            </a:r>
          </a:p>
          <a:p>
            <a:pPr marL="514350" lvl="0" indent="-514350">
              <a:buFont typeface="+mj-lt"/>
              <a:buAutoNum type="alphaLcParenR"/>
            </a:pPr>
            <a:r>
              <a:rPr lang="it-IT" dirty="0"/>
              <a:t>D</a:t>
            </a:r>
            <a:r>
              <a:rPr lang="it-IT" dirty="0" smtClean="0"/>
              <a:t>all’altro</a:t>
            </a:r>
            <a:r>
              <a:rPr lang="it-IT" dirty="0"/>
              <a:t>, i casi in cui le motivazioni presenti nel figlio e nel genitore prescelto sono giustificate ed </a:t>
            </a:r>
            <a:r>
              <a:rPr lang="it-IT" u="sng" dirty="0"/>
              <a:t>alimentate dai comportamenti negativi (in senso commissivo od omissivo) dei quali si è reso responsabile il genitore rifiutato</a:t>
            </a:r>
            <a:r>
              <a:rPr lang="it-IT" dirty="0"/>
              <a:t> (Van </a:t>
            </a:r>
            <a:r>
              <a:rPr lang="it-IT" dirty="0" err="1"/>
              <a:t>Gijseghem</a:t>
            </a:r>
            <a:r>
              <a:rPr lang="it-IT" dirty="0"/>
              <a:t>, 2003)</a:t>
            </a:r>
            <a:r>
              <a:rPr lang="it-IT" dirty="0" smtClean="0"/>
              <a:t>.</a:t>
            </a:r>
            <a:endParaRPr lang="it-IT" dirty="0"/>
          </a:p>
        </p:txBody>
      </p:sp>
    </p:spTree>
    <p:extLst>
      <p:ext uri="{BB962C8B-B14F-4D97-AF65-F5344CB8AC3E}">
        <p14:creationId xmlns:p14="http://schemas.microsoft.com/office/powerpoint/2010/main" val="522154142"/>
      </p:ext>
    </p:extLst>
  </p:cSld>
  <p:clrMapOvr>
    <a:masterClrMapping/>
  </p:clrMapOvr>
  <p:transition xmlns:p14="http://schemas.microsoft.com/office/powerpoint/2010/main" spd="slow">
    <p:wipe di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2. </a:t>
            </a:r>
            <a:r>
              <a:rPr lang="en-US" dirty="0" err="1" smtClean="0"/>
              <a:t>Disaffezione</a:t>
            </a:r>
            <a:r>
              <a:rPr lang="en-US" dirty="0" smtClean="0"/>
              <a:t>: la </a:t>
            </a:r>
            <a:r>
              <a:rPr lang="en-US" dirty="0" err="1" smtClean="0"/>
              <a:t>dinamica</a:t>
            </a:r>
            <a:r>
              <a:rPr lang="en-US" dirty="0" smtClean="0"/>
              <a:t> </a:t>
            </a:r>
            <a:r>
              <a:rPr lang="en-US" dirty="0" err="1" smtClean="0"/>
              <a:t>circolare</a:t>
            </a:r>
            <a:r>
              <a:rPr lang="en-US" dirty="0" smtClean="0"/>
              <a:t> </a:t>
            </a:r>
            <a:r>
              <a:rPr lang="en-US" dirty="0" err="1" smtClean="0"/>
              <a:t>triadica</a:t>
            </a:r>
            <a:endParaRPr lang="en-US" dirty="0"/>
          </a:p>
        </p:txBody>
      </p:sp>
      <p:sp>
        <p:nvSpPr>
          <p:cNvPr id="3" name="Content Placeholder 2"/>
          <p:cNvSpPr>
            <a:spLocks noGrp="1"/>
          </p:cNvSpPr>
          <p:nvPr>
            <p:ph idx="1"/>
          </p:nvPr>
        </p:nvSpPr>
        <p:spPr/>
        <p:txBody>
          <a:bodyPr/>
          <a:lstStyle/>
          <a:p>
            <a:pPr marL="514350" indent="-514350">
              <a:buFont typeface="+mj-lt"/>
              <a:buAutoNum type="alphaLcParenR" startAt="3"/>
            </a:pPr>
            <a:r>
              <a:rPr lang="it-IT" b="1" u="sng" dirty="0"/>
              <a:t>In mezzo</a:t>
            </a:r>
            <a:r>
              <a:rPr lang="it-IT" dirty="0"/>
              <a:t> esiste una variegata quantità di </a:t>
            </a:r>
            <a:r>
              <a:rPr lang="it-IT" u="sng" dirty="0"/>
              <a:t>condizioni intermedie</a:t>
            </a:r>
            <a:r>
              <a:rPr lang="it-IT" dirty="0"/>
              <a:t>, accomunate dalla presenza di un </a:t>
            </a:r>
            <a:r>
              <a:rPr lang="it-IT" u="sng" dirty="0"/>
              <a:t>conflitto genitoriale</a:t>
            </a:r>
            <a:r>
              <a:rPr lang="it-IT" dirty="0"/>
              <a:t> all’interno del quale </a:t>
            </a:r>
            <a:r>
              <a:rPr lang="it-IT" u="sng" dirty="0"/>
              <a:t>ognuno dei soggetti si identifica in un ruolo e realizza alleanze secondo logiche e nessi causali circolari</a:t>
            </a:r>
            <a:r>
              <a:rPr lang="it-IT" dirty="0"/>
              <a:t>, nei quali risulta difficile identificare precisamente “vittime” e “carnefici”.</a:t>
            </a:r>
            <a:endParaRPr lang="en-US" dirty="0"/>
          </a:p>
          <a:p>
            <a:endParaRPr lang="en-US" dirty="0"/>
          </a:p>
        </p:txBody>
      </p:sp>
    </p:spTree>
    <p:extLst>
      <p:ext uri="{BB962C8B-B14F-4D97-AF65-F5344CB8AC3E}">
        <p14:creationId xmlns:p14="http://schemas.microsoft.com/office/powerpoint/2010/main" val="1690974082"/>
      </p:ext>
    </p:extLst>
  </p:cSld>
  <p:clrMapOvr>
    <a:masterClrMapping/>
  </p:clrMapOvr>
  <p:transition xmlns:p14="http://schemas.microsoft.com/office/powerpoint/2010/main" spd="slow">
    <p:wipe dir="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Multifattorialità</a:t>
            </a:r>
            <a:r>
              <a:rPr lang="en-US" dirty="0" smtClean="0"/>
              <a:t> e </a:t>
            </a:r>
            <a:r>
              <a:rPr lang="en-US" dirty="0" err="1" smtClean="0"/>
              <a:t>livelli</a:t>
            </a:r>
            <a:r>
              <a:rPr lang="en-US" dirty="0" smtClean="0"/>
              <a:t> di </a:t>
            </a:r>
            <a:r>
              <a:rPr lang="en-US" dirty="0" err="1" smtClean="0"/>
              <a:t>analisi</a:t>
            </a:r>
            <a:endParaRPr lang="en-US" dirty="0"/>
          </a:p>
        </p:txBody>
      </p:sp>
      <p:sp>
        <p:nvSpPr>
          <p:cNvPr id="3" name="Content Placeholder 2"/>
          <p:cNvSpPr>
            <a:spLocks noGrp="1"/>
          </p:cNvSpPr>
          <p:nvPr>
            <p:ph idx="1"/>
          </p:nvPr>
        </p:nvSpPr>
        <p:spPr/>
        <p:txBody>
          <a:bodyPr/>
          <a:lstStyle/>
          <a:p>
            <a:r>
              <a:rPr lang="it-IT" dirty="0" smtClean="0"/>
              <a:t>Analisi emotiva e di personalità su ciascun membro della famiglia;</a:t>
            </a:r>
          </a:p>
          <a:p>
            <a:r>
              <a:rPr lang="it-IT" dirty="0" smtClean="0"/>
              <a:t>Analisi relazionale diadica di ogni coppia (fra i due genitori, fra ciascun genitore ed il figlio);</a:t>
            </a:r>
          </a:p>
          <a:p>
            <a:r>
              <a:rPr lang="it-IT" dirty="0" smtClean="0"/>
              <a:t>Analisi delle transazioni a tre: LTP e studio sperimentale della </a:t>
            </a:r>
            <a:r>
              <a:rPr lang="it-IT" dirty="0" err="1" smtClean="0"/>
              <a:t>Fruggeri</a:t>
            </a:r>
            <a:r>
              <a:rPr lang="it-IT" dirty="0" smtClean="0"/>
              <a:t>;</a:t>
            </a:r>
            <a:endParaRPr lang="en-US" dirty="0"/>
          </a:p>
        </p:txBody>
      </p:sp>
    </p:spTree>
    <p:extLst>
      <p:ext uri="{BB962C8B-B14F-4D97-AF65-F5344CB8AC3E}">
        <p14:creationId xmlns:p14="http://schemas.microsoft.com/office/powerpoint/2010/main" val="2830800981"/>
      </p:ext>
    </p:extLst>
  </p:cSld>
  <p:clrMapOvr>
    <a:masterClrMapping/>
  </p:clrMapOvr>
  <p:transition xmlns:p14="http://schemas.microsoft.com/office/powerpoint/2010/main" spd="slow">
    <p:wipe dir="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 </a:t>
            </a:r>
            <a:r>
              <a:rPr lang="en-US" dirty="0" err="1" smtClean="0"/>
              <a:t>Gravi</a:t>
            </a:r>
            <a:r>
              <a:rPr lang="en-US" dirty="0" smtClean="0"/>
              <a:t> </a:t>
            </a:r>
            <a:r>
              <a:rPr lang="en-US" dirty="0" err="1" smtClean="0"/>
              <a:t>problematiche</a:t>
            </a:r>
            <a:r>
              <a:rPr lang="en-US" dirty="0" smtClean="0"/>
              <a:t> del </a:t>
            </a:r>
            <a:r>
              <a:rPr lang="en-US" dirty="0" err="1" smtClean="0"/>
              <a:t>genitore</a:t>
            </a:r>
            <a:r>
              <a:rPr lang="en-US" dirty="0" smtClean="0"/>
              <a:t> </a:t>
            </a:r>
            <a:r>
              <a:rPr lang="en-US" dirty="0" err="1" smtClean="0"/>
              <a:t>prescelto</a:t>
            </a:r>
            <a:endParaRPr lang="en-US" dirty="0"/>
          </a:p>
        </p:txBody>
      </p:sp>
      <p:sp>
        <p:nvSpPr>
          <p:cNvPr id="3" name="Content Placeholder 2"/>
          <p:cNvSpPr>
            <a:spLocks noGrp="1"/>
          </p:cNvSpPr>
          <p:nvPr>
            <p:ph idx="1"/>
          </p:nvPr>
        </p:nvSpPr>
        <p:spPr/>
        <p:txBody>
          <a:bodyPr>
            <a:normAutofit fontScale="77500" lnSpcReduction="20000"/>
          </a:bodyPr>
          <a:lstStyle/>
          <a:p>
            <a:r>
              <a:rPr lang="it-IT" u="sng" dirty="0"/>
              <a:t>Risulta possibile uscire dall’ambito dei Problemi Relazionali allorquando il genitore “alienante” presenti specifiche problematiche di natura psicopatologica</a:t>
            </a:r>
            <a:r>
              <a:rPr lang="it-IT" dirty="0"/>
              <a:t> che provocano e sostengono i suoi comportamenti.  Il DSM-5 descrive, tra i </a:t>
            </a:r>
            <a:r>
              <a:rPr lang="it-IT" i="1" dirty="0" err="1"/>
              <a:t>Factitious</a:t>
            </a:r>
            <a:r>
              <a:rPr lang="it-IT" i="1" dirty="0"/>
              <a:t> </a:t>
            </a:r>
            <a:r>
              <a:rPr lang="it-IT" i="1" dirty="0" err="1"/>
              <a:t>Disorders</a:t>
            </a:r>
            <a:r>
              <a:rPr lang="it-IT" dirty="0"/>
              <a:t>, il </a:t>
            </a:r>
            <a:r>
              <a:rPr lang="it-IT" i="1" dirty="0" err="1"/>
              <a:t>Factitious</a:t>
            </a:r>
            <a:r>
              <a:rPr lang="it-IT" i="1" dirty="0"/>
              <a:t> </a:t>
            </a:r>
            <a:r>
              <a:rPr lang="it-IT" i="1" dirty="0" err="1"/>
              <a:t>disorder</a:t>
            </a:r>
            <a:r>
              <a:rPr lang="it-IT" i="1" dirty="0"/>
              <a:t> </a:t>
            </a:r>
            <a:r>
              <a:rPr lang="it-IT" i="1" dirty="0" err="1"/>
              <a:t>imposed</a:t>
            </a:r>
            <a:r>
              <a:rPr lang="it-IT" i="1" dirty="0"/>
              <a:t> on </a:t>
            </a:r>
            <a:r>
              <a:rPr lang="it-IT" i="1" dirty="0" err="1"/>
              <a:t>another</a:t>
            </a:r>
            <a:r>
              <a:rPr lang="it-IT" i="1" dirty="0"/>
              <a:t>,</a:t>
            </a:r>
            <a:r>
              <a:rPr lang="it-IT" dirty="0"/>
              <a:t>: </a:t>
            </a:r>
            <a:r>
              <a:rPr lang="it-IT" i="1" dirty="0"/>
              <a:t>"</a:t>
            </a:r>
            <a:r>
              <a:rPr lang="it-IT" i="1" dirty="0" err="1"/>
              <a:t>falsification</a:t>
            </a:r>
            <a:r>
              <a:rPr lang="it-IT" i="1" dirty="0"/>
              <a:t> of </a:t>
            </a:r>
            <a:r>
              <a:rPr lang="it-IT" i="1" dirty="0" err="1"/>
              <a:t>physical</a:t>
            </a:r>
            <a:r>
              <a:rPr lang="it-IT" i="1" dirty="0"/>
              <a:t> or </a:t>
            </a:r>
            <a:r>
              <a:rPr lang="it-IT" i="1" dirty="0" err="1"/>
              <a:t>psychological</a:t>
            </a:r>
            <a:r>
              <a:rPr lang="it-IT" i="1" dirty="0"/>
              <a:t> </a:t>
            </a:r>
            <a:r>
              <a:rPr lang="it-IT" i="1" dirty="0" err="1"/>
              <a:t>signs</a:t>
            </a:r>
            <a:r>
              <a:rPr lang="it-IT" i="1" dirty="0"/>
              <a:t> or </a:t>
            </a:r>
            <a:r>
              <a:rPr lang="it-IT" i="1" dirty="0" err="1"/>
              <a:t>symptoms</a:t>
            </a:r>
            <a:r>
              <a:rPr lang="it-IT" i="1" dirty="0"/>
              <a:t>, or </a:t>
            </a:r>
            <a:r>
              <a:rPr lang="it-IT" i="1" dirty="0" err="1"/>
              <a:t>induction</a:t>
            </a:r>
            <a:r>
              <a:rPr lang="it-IT" i="1" dirty="0"/>
              <a:t> of </a:t>
            </a:r>
            <a:r>
              <a:rPr lang="it-IT" i="1" dirty="0" err="1"/>
              <a:t>injury</a:t>
            </a:r>
            <a:r>
              <a:rPr lang="it-IT" i="1" dirty="0"/>
              <a:t> or </a:t>
            </a:r>
            <a:r>
              <a:rPr lang="it-IT" i="1" dirty="0" err="1"/>
              <a:t>disease</a:t>
            </a:r>
            <a:r>
              <a:rPr lang="it-IT" i="1" dirty="0"/>
              <a:t>, in </a:t>
            </a:r>
            <a:r>
              <a:rPr lang="it-IT" i="1" dirty="0" err="1"/>
              <a:t>another</a:t>
            </a:r>
            <a:r>
              <a:rPr lang="it-IT" i="1" dirty="0"/>
              <a:t>, </a:t>
            </a:r>
            <a:r>
              <a:rPr lang="it-IT" i="1" dirty="0" err="1"/>
              <a:t>associated</a:t>
            </a:r>
            <a:r>
              <a:rPr lang="it-IT" i="1" dirty="0"/>
              <a:t> with </a:t>
            </a:r>
            <a:r>
              <a:rPr lang="it-IT" i="1" dirty="0" err="1"/>
              <a:t>identified</a:t>
            </a:r>
            <a:r>
              <a:rPr lang="it-IT" i="1" dirty="0"/>
              <a:t> </a:t>
            </a:r>
            <a:r>
              <a:rPr lang="it-IT" i="1" dirty="0" err="1"/>
              <a:t>deception</a:t>
            </a:r>
            <a:r>
              <a:rPr lang="it-IT" i="1" dirty="0"/>
              <a:t>"</a:t>
            </a:r>
            <a:r>
              <a:rPr lang="it-IT" dirty="0"/>
              <a:t>. </a:t>
            </a:r>
            <a:r>
              <a:rPr lang="it-IT" u="sng" dirty="0"/>
              <a:t>La definizione ricalca quella relativa alla </a:t>
            </a:r>
            <a:r>
              <a:rPr lang="it-IT" i="1" u="sng" dirty="0"/>
              <a:t>Sindrome di </a:t>
            </a:r>
            <a:r>
              <a:rPr lang="it-IT" i="1" u="sng" dirty="0" err="1"/>
              <a:t>Munchausen</a:t>
            </a:r>
            <a:r>
              <a:rPr lang="it-IT" i="1" u="sng" dirty="0"/>
              <a:t> per Procura </a:t>
            </a:r>
            <a:r>
              <a:rPr lang="it-IT" u="sng" dirty="0"/>
              <a:t>contenuta nel DSM-IV</a:t>
            </a:r>
            <a:r>
              <a:rPr lang="it-IT" dirty="0"/>
              <a:t>, condizione che si associa spesso a denunce infondate di abusi e di violenze rivolte da un genitore contro l’altro con coinvolgimento del </a:t>
            </a:r>
            <a:r>
              <a:rPr lang="it-IT" dirty="0" smtClean="0"/>
              <a:t>figlio.</a:t>
            </a:r>
            <a:endParaRPr lang="en-US" dirty="0"/>
          </a:p>
        </p:txBody>
      </p:sp>
    </p:spTree>
    <p:extLst>
      <p:ext uri="{BB962C8B-B14F-4D97-AF65-F5344CB8AC3E}">
        <p14:creationId xmlns:p14="http://schemas.microsoft.com/office/powerpoint/2010/main" val="936238205"/>
      </p:ext>
    </p:extLst>
  </p:cSld>
  <p:clrMapOvr>
    <a:masterClrMapping/>
  </p:clrMapOvr>
  <p:transition xmlns:p14="http://schemas.microsoft.com/office/powerpoint/2010/main" spd="slow">
    <p:wipe dir="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2. </a:t>
            </a:r>
            <a:r>
              <a:rPr lang="en-US" sz="3600" dirty="0" err="1" smtClean="0"/>
              <a:t>Comportamenti</a:t>
            </a:r>
            <a:r>
              <a:rPr lang="en-US" sz="3600" dirty="0"/>
              <a:t> del </a:t>
            </a:r>
            <a:r>
              <a:rPr lang="en-US" sz="3600" dirty="0" err="1"/>
              <a:t>genitore</a:t>
            </a:r>
            <a:r>
              <a:rPr lang="en-US" sz="3600" dirty="0"/>
              <a:t> </a:t>
            </a:r>
            <a:r>
              <a:rPr lang="en-US" sz="3600" dirty="0" err="1" smtClean="0"/>
              <a:t>prescelto</a:t>
            </a:r>
            <a:r>
              <a:rPr lang="en-US" sz="3600" dirty="0" smtClean="0"/>
              <a:t> </a:t>
            </a:r>
            <a:r>
              <a:rPr lang="en-US" sz="3600" dirty="0" err="1" smtClean="0"/>
              <a:t>che</a:t>
            </a:r>
            <a:r>
              <a:rPr lang="en-US" sz="3600" dirty="0" smtClean="0"/>
              <a:t> </a:t>
            </a:r>
            <a:r>
              <a:rPr lang="en-US" sz="3600" dirty="0" err="1" smtClean="0"/>
              <a:t>alimentano</a:t>
            </a:r>
            <a:r>
              <a:rPr lang="en-US" sz="3600" dirty="0" smtClean="0"/>
              <a:t> la </a:t>
            </a:r>
            <a:r>
              <a:rPr lang="en-US" sz="3600" dirty="0" err="1" smtClean="0"/>
              <a:t>disaffezione</a:t>
            </a:r>
            <a:endParaRPr lang="en-US" sz="3600" dirty="0"/>
          </a:p>
        </p:txBody>
      </p:sp>
      <p:sp>
        <p:nvSpPr>
          <p:cNvPr id="3" name="Content Placeholder 2"/>
          <p:cNvSpPr>
            <a:spLocks noGrp="1"/>
          </p:cNvSpPr>
          <p:nvPr>
            <p:ph idx="1"/>
          </p:nvPr>
        </p:nvSpPr>
        <p:spPr/>
        <p:txBody>
          <a:bodyPr>
            <a:normAutofit fontScale="85000" lnSpcReduction="20000"/>
          </a:bodyPr>
          <a:lstStyle/>
          <a:p>
            <a:pPr lvl="0"/>
            <a:r>
              <a:rPr lang="it-IT" dirty="0"/>
              <a:t>alienatori naif, caratterizzati da un atteggiamento sostanzialmente passivo nella relazione con il figlio;</a:t>
            </a:r>
          </a:p>
          <a:p>
            <a:pPr lvl="0"/>
            <a:r>
              <a:rPr lang="it-IT" dirty="0"/>
              <a:t>alienatori attivi, che sono abili nel distinguere i propri bisogni da quelli del figlio ma che tendono ad avere problemi nell’elaborazione o nel contenimento dei propri sentimenti di odio, aggressività, amarezza </a:t>
            </a:r>
            <a:r>
              <a:rPr lang="it-IT" dirty="0" smtClean="0"/>
              <a:t>e </a:t>
            </a:r>
            <a:r>
              <a:rPr lang="it-IT" dirty="0"/>
              <a:t>li trasmettono più o meno consapevolmente al figlio</a:t>
            </a:r>
            <a:r>
              <a:rPr lang="it-IT" dirty="0" smtClean="0"/>
              <a:t>;</a:t>
            </a:r>
          </a:p>
          <a:p>
            <a:pPr lvl="0"/>
            <a:r>
              <a:rPr lang="it-IT" dirty="0"/>
              <a:t>Il genitore iperprotettivo: egli si immagina che è l’unico genitore “buono”, e per questa ragione si sente investito in modo legittimo dell’autorità per educare i </a:t>
            </a:r>
            <a:r>
              <a:rPr lang="it-IT" dirty="0" smtClean="0"/>
              <a:t>figli.</a:t>
            </a:r>
            <a:endParaRPr lang="it-IT" dirty="0"/>
          </a:p>
          <a:p>
            <a:endParaRPr lang="en-US" dirty="0"/>
          </a:p>
        </p:txBody>
      </p:sp>
    </p:spTree>
    <p:extLst>
      <p:ext uri="{BB962C8B-B14F-4D97-AF65-F5344CB8AC3E}">
        <p14:creationId xmlns:p14="http://schemas.microsoft.com/office/powerpoint/2010/main" val="3699726250"/>
      </p:ext>
    </p:extLst>
  </p:cSld>
  <p:clrMapOvr>
    <a:masterClrMapping/>
  </p:clrMapOvr>
  <p:transition xmlns:p14="http://schemas.microsoft.com/office/powerpoint/2010/main" spd="slow">
    <p:wipe dir="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 Danni al </a:t>
            </a:r>
            <a:r>
              <a:rPr lang="en-US" dirty="0" err="1" smtClean="0"/>
              <a:t>minore</a:t>
            </a:r>
            <a:r>
              <a:rPr lang="en-US" dirty="0" smtClean="0"/>
              <a:t> </a:t>
            </a:r>
            <a:r>
              <a:rPr lang="en-US" dirty="0" err="1" smtClean="0"/>
              <a:t>determinati</a:t>
            </a:r>
            <a:r>
              <a:rPr lang="en-US" dirty="0" smtClean="0"/>
              <a:t> dal </a:t>
            </a:r>
            <a:r>
              <a:rPr lang="en-US" dirty="0" err="1" smtClean="0"/>
              <a:t>conflitto</a:t>
            </a:r>
            <a:r>
              <a:rPr lang="en-US" dirty="0" smtClean="0"/>
              <a:t> </a:t>
            </a:r>
            <a:r>
              <a:rPr lang="en-US" dirty="0" err="1" smtClean="0"/>
              <a:t>genitoriale</a:t>
            </a:r>
            <a:endParaRPr lang="en-US" dirty="0"/>
          </a:p>
        </p:txBody>
      </p:sp>
      <p:sp>
        <p:nvSpPr>
          <p:cNvPr id="3" name="Content Placeholder 2"/>
          <p:cNvSpPr>
            <a:spLocks noGrp="1"/>
          </p:cNvSpPr>
          <p:nvPr>
            <p:ph idx="1"/>
          </p:nvPr>
        </p:nvSpPr>
        <p:spPr/>
        <p:txBody>
          <a:bodyPr>
            <a:normAutofit fontScale="77500" lnSpcReduction="20000"/>
          </a:bodyPr>
          <a:lstStyle/>
          <a:p>
            <a:r>
              <a:rPr lang="it-IT" dirty="0"/>
              <a:t>Come scrivono P. </a:t>
            </a:r>
            <a:r>
              <a:rPr lang="it-IT" dirty="0" err="1"/>
              <a:t>Kernberg</a:t>
            </a:r>
            <a:r>
              <a:rPr lang="it-IT" dirty="0"/>
              <a:t> e </a:t>
            </a:r>
            <a:r>
              <a:rPr lang="it-IT" dirty="0" err="1"/>
              <a:t>coll</a:t>
            </a:r>
            <a:r>
              <a:rPr lang="it-IT" dirty="0"/>
              <a:t>. (2000, p. 239), </a:t>
            </a:r>
            <a:r>
              <a:rPr lang="it-IT" i="1" dirty="0"/>
              <a:t>“L’intensità e la cronicità degli scambi genitoriali, particolarmente in quel 10% di divorzi descritto come ad </a:t>
            </a:r>
            <a:r>
              <a:rPr lang="it-IT" i="1" u="sng" dirty="0"/>
              <a:t>alta conflittualità, influenza</a:t>
            </a:r>
            <a:r>
              <a:rPr lang="it-IT" i="1" dirty="0"/>
              <a:t> in modo vario la sviluppo da parte del bambino di </a:t>
            </a:r>
            <a:r>
              <a:rPr lang="it-IT" i="1" u="sng" dirty="0"/>
              <a:t>tratti patologici di personalità</a:t>
            </a:r>
            <a:r>
              <a:rPr lang="it-IT" i="1" dirty="0"/>
              <a:t>. (…) La loro </a:t>
            </a:r>
            <a:r>
              <a:rPr lang="it-IT" i="1" u="sng" dirty="0"/>
              <a:t>immagine di sé è deteriorata ed inadeguata</a:t>
            </a:r>
            <a:r>
              <a:rPr lang="it-IT" i="1" dirty="0"/>
              <a:t>. Cercano di </a:t>
            </a:r>
            <a:r>
              <a:rPr lang="it-IT" i="1" u="sng" dirty="0"/>
              <a:t>affrontare il mondo poggiando sul proprio giudizio</a:t>
            </a:r>
            <a:r>
              <a:rPr lang="it-IT" i="1" dirty="0"/>
              <a:t>, disattendendo inflessibilmente i segnali dei propri sentimenti. </a:t>
            </a:r>
            <a:r>
              <a:rPr lang="it-IT" i="1" u="sng" dirty="0"/>
              <a:t>Le emozioni sono sospette e devono essere evitate</a:t>
            </a:r>
            <a:r>
              <a:rPr lang="it-IT" i="1" dirty="0"/>
              <a:t>. I bambini, di conseguenza, </a:t>
            </a:r>
            <a:r>
              <a:rPr lang="it-IT" i="1" u="sng" dirty="0"/>
              <a:t>coartano ogni espressione dei sentimenti e deprivano se stessi degli ulteriori scambi emotivi con gli altr</a:t>
            </a:r>
            <a:r>
              <a:rPr lang="it-IT" i="1" dirty="0"/>
              <a:t>i, così cruciali per uno sviluppo sano. </a:t>
            </a:r>
            <a:endParaRPr lang="en-US" dirty="0"/>
          </a:p>
        </p:txBody>
      </p:sp>
    </p:spTree>
    <p:extLst>
      <p:ext uri="{BB962C8B-B14F-4D97-AF65-F5344CB8AC3E}">
        <p14:creationId xmlns:p14="http://schemas.microsoft.com/office/powerpoint/2010/main" val="3753452227"/>
      </p:ext>
    </p:extLst>
  </p:cSld>
  <p:clrMapOvr>
    <a:masterClrMapping/>
  </p:clrMapOvr>
  <p:transition xmlns:p14="http://schemas.microsoft.com/office/powerpoint/2010/main" spd="slow">
    <p:wipe dir="d"/>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2. </a:t>
            </a:r>
            <a:r>
              <a:rPr lang="en-US" dirty="0"/>
              <a:t>Danni al </a:t>
            </a:r>
            <a:r>
              <a:rPr lang="en-US" dirty="0" err="1"/>
              <a:t>minore</a:t>
            </a:r>
            <a:r>
              <a:rPr lang="en-US" dirty="0"/>
              <a:t> </a:t>
            </a:r>
            <a:r>
              <a:rPr lang="en-US" dirty="0" err="1"/>
              <a:t>determinati</a:t>
            </a:r>
            <a:r>
              <a:rPr lang="en-US" dirty="0"/>
              <a:t> dal </a:t>
            </a:r>
            <a:r>
              <a:rPr lang="en-US" dirty="0" err="1"/>
              <a:t>conflitto</a:t>
            </a:r>
            <a:r>
              <a:rPr lang="en-US" dirty="0"/>
              <a:t> </a:t>
            </a:r>
            <a:r>
              <a:rPr lang="en-US" dirty="0" err="1"/>
              <a:t>genitoriale</a:t>
            </a:r>
            <a:endParaRPr lang="en-US" dirty="0"/>
          </a:p>
        </p:txBody>
      </p:sp>
      <p:sp>
        <p:nvSpPr>
          <p:cNvPr id="3" name="Content Placeholder 2"/>
          <p:cNvSpPr>
            <a:spLocks noGrp="1"/>
          </p:cNvSpPr>
          <p:nvPr>
            <p:ph idx="1"/>
          </p:nvPr>
        </p:nvSpPr>
        <p:spPr/>
        <p:txBody>
          <a:bodyPr>
            <a:normAutofit fontScale="85000" lnSpcReduction="20000"/>
          </a:bodyPr>
          <a:lstStyle/>
          <a:p>
            <a:r>
              <a:rPr lang="it-IT" i="1" dirty="0"/>
              <a:t>Gli affetti che sperimentano più facilmente sono la </a:t>
            </a:r>
            <a:r>
              <a:rPr lang="it-IT" i="1" u="sng" dirty="0"/>
              <a:t>rabbia e </a:t>
            </a:r>
            <a:r>
              <a:rPr lang="it-IT" i="1" u="sng" dirty="0" smtClean="0"/>
              <a:t>l’alienazione</a:t>
            </a:r>
            <a:r>
              <a:rPr lang="it-IT" dirty="0" smtClean="0"/>
              <a:t> (</a:t>
            </a:r>
            <a:r>
              <a:rPr lang="it-IT" dirty="0"/>
              <a:t>all'atto dell'allontanare o dell'estraniare da sé e, quindi, all'atto di prendere distanza da qualcuno o da </a:t>
            </a:r>
            <a:r>
              <a:rPr lang="it-IT" dirty="0" smtClean="0"/>
              <a:t>qualcosa)</a:t>
            </a:r>
            <a:r>
              <a:rPr lang="it-IT" i="1" dirty="0" smtClean="0"/>
              <a:t>; </a:t>
            </a:r>
            <a:r>
              <a:rPr lang="it-IT" i="1" u="sng" dirty="0"/>
              <a:t>affermano un  qualche senso di sé assumendo una posizione oppositiva</a:t>
            </a:r>
            <a:r>
              <a:rPr lang="it-IT" i="1" dirty="0"/>
              <a:t>. Le loro conclusioni riguardo se stessi, gli altri e le situazioni che sperimentano sono distorte perché la loro capacità di vedere e pensare accuratamente sul mondo è disfunzionante”.</a:t>
            </a:r>
            <a:r>
              <a:rPr lang="it-IT" dirty="0"/>
              <a:t> </a:t>
            </a:r>
            <a:r>
              <a:rPr lang="it-IT" dirty="0" err="1"/>
              <a:t>Kernberg</a:t>
            </a:r>
            <a:r>
              <a:rPr lang="it-IT" dirty="0"/>
              <a:t> P. et al., </a:t>
            </a:r>
            <a:r>
              <a:rPr lang="it-IT" i="1" dirty="0"/>
              <a:t>I Disturbi di personalità nei bambini e negli adolescenti. </a:t>
            </a:r>
            <a:r>
              <a:rPr lang="en-US" dirty="0"/>
              <a:t>Giovanni </a:t>
            </a:r>
            <a:r>
              <a:rPr lang="en-US" dirty="0" err="1"/>
              <a:t>Fioriti</a:t>
            </a:r>
            <a:r>
              <a:rPr lang="en-US" dirty="0"/>
              <a:t> </a:t>
            </a:r>
            <a:r>
              <a:rPr lang="en-US" dirty="0" err="1"/>
              <a:t>Editore</a:t>
            </a:r>
            <a:r>
              <a:rPr lang="en-US" dirty="0"/>
              <a:t>, Roma, 2000.</a:t>
            </a:r>
            <a:endParaRPr lang="it-IT" dirty="0"/>
          </a:p>
          <a:p>
            <a:endParaRPr lang="en-US" dirty="0"/>
          </a:p>
        </p:txBody>
      </p:sp>
    </p:spTree>
    <p:extLst>
      <p:ext uri="{BB962C8B-B14F-4D97-AF65-F5344CB8AC3E}">
        <p14:creationId xmlns:p14="http://schemas.microsoft.com/office/powerpoint/2010/main" val="3743411261"/>
      </p:ext>
    </p:extLst>
  </p:cSld>
  <p:clrMapOvr>
    <a:masterClrMapping/>
  </p:clrMapOvr>
  <p:transition xmlns:p14="http://schemas.microsoft.com/office/powerpoint/2010/main" spd="slow">
    <p:wipe dir="d"/>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 co-</a:t>
            </a:r>
            <a:r>
              <a:rPr lang="en-US" dirty="0" err="1" smtClean="0"/>
              <a:t>costruzione</a:t>
            </a:r>
            <a:r>
              <a:rPr lang="en-US" dirty="0" smtClean="0"/>
              <a:t> </a:t>
            </a:r>
            <a:r>
              <a:rPr lang="en-US" dirty="0" err="1" smtClean="0"/>
              <a:t>dell’Alienato</a:t>
            </a:r>
            <a:endParaRPr lang="en-US" dirty="0"/>
          </a:p>
        </p:txBody>
      </p:sp>
      <p:sp>
        <p:nvSpPr>
          <p:cNvPr id="3" name="Content Placeholder 2"/>
          <p:cNvSpPr>
            <a:spLocks noGrp="1"/>
          </p:cNvSpPr>
          <p:nvPr>
            <p:ph idx="1"/>
          </p:nvPr>
        </p:nvSpPr>
        <p:spPr/>
        <p:txBody>
          <a:bodyPr>
            <a:normAutofit fontScale="92500" lnSpcReduction="20000"/>
          </a:bodyPr>
          <a:lstStyle/>
          <a:p>
            <a:pPr marL="514350" indent="-514350">
              <a:buFont typeface="+mj-lt"/>
              <a:buAutoNum type="arabicPeriod"/>
            </a:pPr>
            <a:r>
              <a:rPr lang="it-IT" dirty="0" smtClean="0"/>
              <a:t>prima </a:t>
            </a:r>
            <a:r>
              <a:rPr lang="it-IT" dirty="0"/>
              <a:t>della separazione avevano un legame adeguato e sereno con il minore. </a:t>
            </a:r>
            <a:r>
              <a:rPr lang="it-IT" dirty="0" smtClean="0"/>
              <a:t>Tendono ad </a:t>
            </a:r>
            <a:r>
              <a:rPr lang="it-IT" dirty="0"/>
              <a:t>essere maggiormente </a:t>
            </a:r>
            <a:r>
              <a:rPr lang="it-IT" dirty="0" smtClean="0"/>
              <a:t>sensibili </a:t>
            </a:r>
            <a:r>
              <a:rPr lang="it-IT" dirty="0"/>
              <a:t>verso i propri figli, ad avere maggiore consapevolezza del proprio </a:t>
            </a:r>
            <a:r>
              <a:rPr lang="it-IT" dirty="0" smtClean="0"/>
              <a:t>comportamento;</a:t>
            </a:r>
          </a:p>
          <a:p>
            <a:pPr marL="514350" indent="-514350">
              <a:buFont typeface="+mj-lt"/>
              <a:buAutoNum type="arabicPeriod"/>
            </a:pPr>
            <a:r>
              <a:rPr lang="it-IT" dirty="0"/>
              <a:t>prima della separazione avevano un legame non soddisfacente, o addirittura distaccato, con il proprio figlio. In questo caso tra genitori e figli si osservano relazioni limitate, superficiali ed ambivalenti, di scarsa qualità dal punto di vista del supporto psicologico. </a:t>
            </a:r>
            <a:endParaRPr lang="it-IT" dirty="0" smtClean="0"/>
          </a:p>
        </p:txBody>
      </p:sp>
    </p:spTree>
    <p:extLst>
      <p:ext uri="{BB962C8B-B14F-4D97-AF65-F5344CB8AC3E}">
        <p14:creationId xmlns:p14="http://schemas.microsoft.com/office/powerpoint/2010/main" val="2927877249"/>
      </p:ext>
    </p:extLst>
  </p:cSld>
  <p:clrMapOvr>
    <a:masterClrMapping/>
  </p:clrMapOvr>
  <p:transition xmlns:p14="http://schemas.microsoft.com/office/powerpoint/2010/main" spd="slow">
    <p:wipe dir="d"/>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Gestione</a:t>
            </a:r>
            <a:r>
              <a:rPr lang="en-US" dirty="0" smtClean="0"/>
              <a:t> </a:t>
            </a:r>
            <a:r>
              <a:rPr lang="en-US" dirty="0" err="1" smtClean="0"/>
              <a:t>della</a:t>
            </a:r>
            <a:r>
              <a:rPr lang="en-US" dirty="0" smtClean="0"/>
              <a:t> </a:t>
            </a:r>
            <a:r>
              <a:rPr lang="en-US" dirty="0" err="1" smtClean="0"/>
              <a:t>rabbia</a:t>
            </a:r>
            <a:r>
              <a:rPr lang="en-US" dirty="0" smtClean="0"/>
              <a:t> </a:t>
            </a:r>
            <a:r>
              <a:rPr lang="en-US" dirty="0" err="1" smtClean="0"/>
              <a:t>dell’alienato</a:t>
            </a:r>
            <a:endParaRPr lang="en-US" dirty="0"/>
          </a:p>
        </p:txBody>
      </p:sp>
      <p:sp>
        <p:nvSpPr>
          <p:cNvPr id="3" name="Content Placeholder 2"/>
          <p:cNvSpPr>
            <a:spLocks noGrp="1"/>
          </p:cNvSpPr>
          <p:nvPr>
            <p:ph idx="1"/>
          </p:nvPr>
        </p:nvSpPr>
        <p:spPr/>
        <p:txBody>
          <a:bodyPr>
            <a:normAutofit fontScale="92500"/>
          </a:bodyPr>
          <a:lstStyle/>
          <a:p>
            <a:pPr>
              <a:defRPr/>
            </a:pPr>
            <a:r>
              <a:rPr lang="it-IT" b="1" dirty="0"/>
              <a:t>Rabbia abbandonica</a:t>
            </a:r>
            <a:r>
              <a:rPr lang="it-IT" dirty="0"/>
              <a:t>: il genitore si allontana dal figlio, smette di </a:t>
            </a:r>
            <a:r>
              <a:rPr lang="it-IT" dirty="0" smtClean="0"/>
              <a:t>interessarsi;</a:t>
            </a:r>
            <a:endParaRPr lang="it-IT" dirty="0"/>
          </a:p>
          <a:p>
            <a:pPr>
              <a:defRPr/>
            </a:pPr>
            <a:r>
              <a:rPr lang="it-IT" b="1" dirty="0"/>
              <a:t>Rabbia intrusiva</a:t>
            </a:r>
            <a:r>
              <a:rPr lang="it-IT" dirty="0"/>
              <a:t>: il genitore avanza pretese ed impone modalità </a:t>
            </a:r>
            <a:r>
              <a:rPr lang="it-IT" dirty="0" smtClean="0"/>
              <a:t>educative;</a:t>
            </a:r>
            <a:endParaRPr lang="it-IT" dirty="0"/>
          </a:p>
          <a:p>
            <a:pPr>
              <a:defRPr/>
            </a:pPr>
            <a:r>
              <a:rPr lang="it-IT" b="1" dirty="0"/>
              <a:t>Rabbia distruttiva</a:t>
            </a:r>
            <a:r>
              <a:rPr lang="it-IT" dirty="0"/>
              <a:t>: il genitore attacca verbalmente o fisicamente i figli o l</a:t>
            </a:r>
            <a:r>
              <a:rPr lang="ja-JP" altLang="it-IT" dirty="0">
                <a:latin typeface="Arial"/>
              </a:rPr>
              <a:t>’</a:t>
            </a:r>
            <a:r>
              <a:rPr lang="it-IT" dirty="0"/>
              <a:t>ex </a:t>
            </a:r>
            <a:r>
              <a:rPr lang="it-IT" dirty="0" smtClean="0"/>
              <a:t>coniuge;</a:t>
            </a:r>
            <a:endParaRPr lang="it-IT" dirty="0"/>
          </a:p>
          <a:p>
            <a:pPr>
              <a:defRPr/>
            </a:pPr>
            <a:r>
              <a:rPr lang="it-IT" b="1" dirty="0"/>
              <a:t>Rabbia affettiva</a:t>
            </a:r>
            <a:r>
              <a:rPr lang="it-IT" dirty="0"/>
              <a:t>: il genitore esprime sé, anche in modo forte, ma nel rispetto </a:t>
            </a:r>
            <a:r>
              <a:rPr lang="it-IT" dirty="0" err="1" smtClean="0"/>
              <a:t>dell</a:t>
            </a:r>
            <a:r>
              <a:rPr lang="ja-JP" altLang="it-IT" dirty="0" smtClean="0">
                <a:latin typeface="Arial"/>
              </a:rPr>
              <a:t>’</a:t>
            </a:r>
            <a:r>
              <a:rPr lang="it-IT" dirty="0" smtClean="0"/>
              <a:t>altro</a:t>
            </a:r>
            <a:r>
              <a:rPr lang="en-US" dirty="0" smtClean="0"/>
              <a:t>.</a:t>
            </a:r>
            <a:endParaRPr lang="it-IT" dirty="0"/>
          </a:p>
        </p:txBody>
      </p:sp>
    </p:spTree>
    <p:extLst>
      <p:ext uri="{BB962C8B-B14F-4D97-AF65-F5344CB8AC3E}">
        <p14:creationId xmlns:p14="http://schemas.microsoft.com/office/powerpoint/2010/main" val="1593981103"/>
      </p:ext>
    </p:extLst>
  </p:cSld>
  <p:clrMapOvr>
    <a:masterClrMapping/>
  </p:clrMapOvr>
  <p:transition xmlns:p14="http://schemas.microsoft.com/office/powerpoint/2010/main" spd="slow">
    <p:wipe dir="d"/>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t-IT" b="1" dirty="0" smtClean="0"/>
              <a:t>1) Le </a:t>
            </a:r>
            <a:r>
              <a:rPr lang="it-IT" b="1" dirty="0"/>
              <a:t>danze </a:t>
            </a:r>
            <a:r>
              <a:rPr lang="it-IT" b="1" dirty="0" smtClean="0"/>
              <a:t>familiari </a:t>
            </a:r>
            <a:r>
              <a:rPr lang="it-IT" dirty="0" smtClean="0"/>
              <a:t>(</a:t>
            </a:r>
            <a:r>
              <a:rPr lang="it-IT" dirty="0"/>
              <a:t>Minuchin, </a:t>
            </a:r>
            <a:r>
              <a:rPr lang="it-IT" dirty="0" smtClean="0"/>
              <a:t>1977: analisi triadica) </a:t>
            </a:r>
            <a:endParaRPr lang="en-US" dirty="0"/>
          </a:p>
        </p:txBody>
      </p:sp>
      <p:sp>
        <p:nvSpPr>
          <p:cNvPr id="3" name="Content Placeholder 2"/>
          <p:cNvSpPr>
            <a:spLocks noGrp="1"/>
          </p:cNvSpPr>
          <p:nvPr>
            <p:ph idx="1"/>
          </p:nvPr>
        </p:nvSpPr>
        <p:spPr/>
        <p:txBody>
          <a:bodyPr>
            <a:normAutofit fontScale="92500"/>
          </a:bodyPr>
          <a:lstStyle/>
          <a:p>
            <a:r>
              <a:rPr lang="it-IT" u="sng" dirty="0"/>
              <a:t>La coalizione</a:t>
            </a:r>
            <a:r>
              <a:rPr lang="it-IT" dirty="0"/>
              <a:t>. È definita come l’</a:t>
            </a:r>
            <a:r>
              <a:rPr lang="it-IT" u="sng" dirty="0"/>
              <a:t>unione tra due persone a danno di un terzo</a:t>
            </a:r>
            <a:r>
              <a:rPr lang="it-IT" dirty="0"/>
              <a:t>. Uno dei genitori si allea con un figlio in una coalizione rigidamente definita contro l’altro genitore. Nel caso delle famiglie separate possiamo osservare, frequentemente, una coalizione madre – figlio che esclude il padre. Sono i casi in cui i figli arrivano a rifiutare ogni forma di dialogo e anche di incontro con l’altro genitore. </a:t>
            </a:r>
            <a:endParaRPr lang="en-US" dirty="0"/>
          </a:p>
        </p:txBody>
      </p:sp>
    </p:spTree>
    <p:extLst>
      <p:ext uri="{BB962C8B-B14F-4D97-AF65-F5344CB8AC3E}">
        <p14:creationId xmlns:p14="http://schemas.microsoft.com/office/powerpoint/2010/main" val="1781397655"/>
      </p:ext>
    </p:extLst>
  </p:cSld>
  <p:clrMapOvr>
    <a:masterClrMapping/>
  </p:clrMapOvr>
  <p:transition xmlns:p14="http://schemas.microsoft.com/office/powerpoint/2010/main" spd="slow">
    <p:wipe dir="d"/>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Le </a:t>
            </a:r>
            <a:r>
              <a:rPr lang="en-US" dirty="0" err="1" smtClean="0"/>
              <a:t>danze</a:t>
            </a:r>
            <a:r>
              <a:rPr lang="en-US" dirty="0" smtClean="0"/>
              <a:t> </a:t>
            </a:r>
            <a:r>
              <a:rPr lang="en-US" dirty="0" err="1" smtClean="0"/>
              <a:t>familiari</a:t>
            </a:r>
            <a:endParaRPr lang="en-US" dirty="0"/>
          </a:p>
        </p:txBody>
      </p:sp>
      <p:sp>
        <p:nvSpPr>
          <p:cNvPr id="3" name="Content Placeholder 2"/>
          <p:cNvSpPr>
            <a:spLocks noGrp="1"/>
          </p:cNvSpPr>
          <p:nvPr>
            <p:ph idx="1"/>
          </p:nvPr>
        </p:nvSpPr>
        <p:spPr/>
        <p:txBody>
          <a:bodyPr>
            <a:normAutofit lnSpcReduction="10000"/>
          </a:bodyPr>
          <a:lstStyle/>
          <a:p>
            <a:r>
              <a:rPr lang="it-IT" u="sng" dirty="0"/>
              <a:t>La triangolazione</a:t>
            </a:r>
            <a:r>
              <a:rPr lang="it-IT" dirty="0"/>
              <a:t>. È definita come una </a:t>
            </a:r>
            <a:r>
              <a:rPr lang="it-IT" u="sng" dirty="0"/>
              <a:t>coalizione instabile</a:t>
            </a:r>
            <a:r>
              <a:rPr lang="it-IT" dirty="0"/>
              <a:t> in cui ciascun genitore desidera che il figlio parteggi per lui contro l’altro; quando il figlio si schiera con uno dei genitori, l’altro definisce la sua presa di posizione come un tradimento. Se c’è una triangolazione, </a:t>
            </a:r>
            <a:r>
              <a:rPr lang="it-IT" u="sng" dirty="0"/>
              <a:t>il figlio rimane come paralizzato in quanto cerca di dare ragione e affetto sia all’uno che all’altro</a:t>
            </a:r>
            <a:r>
              <a:rPr lang="it-IT" dirty="0" smtClean="0"/>
              <a:t>.</a:t>
            </a:r>
            <a:endParaRPr lang="en-US" dirty="0"/>
          </a:p>
        </p:txBody>
      </p:sp>
    </p:spTree>
    <p:extLst>
      <p:ext uri="{BB962C8B-B14F-4D97-AF65-F5344CB8AC3E}">
        <p14:creationId xmlns:p14="http://schemas.microsoft.com/office/powerpoint/2010/main" val="3268485668"/>
      </p:ext>
    </p:extLst>
  </p:cSld>
  <p:clrMapOvr>
    <a:masterClrMapping/>
  </p:clrMapOvr>
  <p:transition xmlns:p14="http://schemas.microsoft.com/office/powerpoint/2010/main" spd="slow">
    <p:wipe dir="d"/>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Le </a:t>
            </a:r>
            <a:r>
              <a:rPr lang="en-US" dirty="0" err="1" smtClean="0"/>
              <a:t>danze</a:t>
            </a:r>
            <a:r>
              <a:rPr lang="en-US" dirty="0" smtClean="0"/>
              <a:t> </a:t>
            </a:r>
            <a:r>
              <a:rPr lang="en-US" dirty="0" err="1" smtClean="0"/>
              <a:t>familiari</a:t>
            </a:r>
            <a:endParaRPr lang="en-US" dirty="0"/>
          </a:p>
        </p:txBody>
      </p:sp>
      <p:sp>
        <p:nvSpPr>
          <p:cNvPr id="3" name="Content Placeholder 2"/>
          <p:cNvSpPr>
            <a:spLocks noGrp="1"/>
          </p:cNvSpPr>
          <p:nvPr>
            <p:ph idx="1"/>
          </p:nvPr>
        </p:nvSpPr>
        <p:spPr/>
        <p:txBody>
          <a:bodyPr>
            <a:normAutofit lnSpcReduction="10000"/>
          </a:bodyPr>
          <a:lstStyle/>
          <a:p>
            <a:r>
              <a:rPr lang="it-IT" u="sng" dirty="0"/>
              <a:t>La deviazione</a:t>
            </a:r>
            <a:r>
              <a:rPr lang="it-IT" dirty="0"/>
              <a:t>. </a:t>
            </a:r>
            <a:r>
              <a:rPr lang="it-IT" u="sng" dirty="0"/>
              <a:t>Due persone in conflitto tra loro spostano il conflitto su un terzo</a:t>
            </a:r>
            <a:r>
              <a:rPr lang="it-IT" dirty="0"/>
              <a:t>. Nelle famiglie separate in cui </a:t>
            </a:r>
            <a:r>
              <a:rPr lang="it-IT" u="sng" dirty="0"/>
              <a:t>il conflitto </a:t>
            </a:r>
            <a:r>
              <a:rPr lang="it-IT" u="sng" dirty="0" smtClean="0"/>
              <a:t>originario non </a:t>
            </a:r>
            <a:r>
              <a:rPr lang="it-IT" u="sng" dirty="0"/>
              <a:t>è esplicitato per cui non è possibile negoziarlo e risolverlo</a:t>
            </a:r>
            <a:r>
              <a:rPr lang="it-IT" dirty="0"/>
              <a:t>, </a:t>
            </a:r>
            <a:r>
              <a:rPr lang="it-IT" u="sng" dirty="0"/>
              <a:t>il figlio può arrivare ad agire comportamenti devianti o a presentare manifestazioni sintomatiche in quanto entrambi i genitori sono rigidi sul loro modello educativo</a:t>
            </a:r>
            <a:r>
              <a:rPr lang="it-IT" dirty="0"/>
              <a:t> </a:t>
            </a:r>
            <a:endParaRPr lang="en-US" dirty="0"/>
          </a:p>
        </p:txBody>
      </p:sp>
    </p:spTree>
    <p:extLst>
      <p:ext uri="{BB962C8B-B14F-4D97-AF65-F5344CB8AC3E}">
        <p14:creationId xmlns:p14="http://schemas.microsoft.com/office/powerpoint/2010/main" val="1620247709"/>
      </p:ext>
    </p:extLst>
  </p:cSld>
  <p:clrMapOvr>
    <a:masterClrMapping/>
  </p:clrMapOvr>
  <p:transition xmlns:p14="http://schemas.microsoft.com/office/powerpoint/2010/main" spd="slow">
    <p:wipe dir="d"/>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Principio di </a:t>
            </a:r>
            <a:r>
              <a:rPr lang="en-US" dirty="0" err="1" smtClean="0"/>
              <a:t>legalità</a:t>
            </a:r>
            <a:r>
              <a:rPr lang="en-US" dirty="0" smtClean="0"/>
              <a:t> e di </a:t>
            </a:r>
            <a:r>
              <a:rPr lang="en-US" dirty="0" err="1" smtClean="0"/>
              <a:t>benificità</a:t>
            </a:r>
            <a:endParaRPr lang="en-US" dirty="0"/>
          </a:p>
        </p:txBody>
      </p:sp>
      <p:sp>
        <p:nvSpPr>
          <p:cNvPr id="3" name="Content Placeholder 2"/>
          <p:cNvSpPr>
            <a:spLocks noGrp="1"/>
          </p:cNvSpPr>
          <p:nvPr>
            <p:ph idx="1"/>
          </p:nvPr>
        </p:nvSpPr>
        <p:spPr/>
        <p:txBody>
          <a:bodyPr>
            <a:normAutofit fontScale="92500" lnSpcReduction="20000"/>
          </a:bodyPr>
          <a:lstStyle/>
          <a:p>
            <a:r>
              <a:rPr lang="it-IT" dirty="0"/>
              <a:t>Come scrive Sergio (2010, p. 96),  “</a:t>
            </a:r>
            <a:r>
              <a:rPr lang="it-IT" i="1" dirty="0"/>
              <a:t>il </a:t>
            </a:r>
            <a:r>
              <a:rPr lang="it-IT" b="1" i="1" u="sng" dirty="0"/>
              <a:t>compito dell’esperto chiamato dal giudice a compiere accertamenti e valutazioni dunque è divenuto più complesso</a:t>
            </a:r>
            <a:r>
              <a:rPr lang="it-IT" i="1" dirty="0"/>
              <a:t>, perché </a:t>
            </a:r>
            <a:r>
              <a:rPr lang="it-IT" i="1" u="sng" dirty="0"/>
              <a:t>la decisione giudiziaria non si limita più a stabilire discrezionalmente con esclusivo riferimento all’interesse del minore ‘a quale dei coniuge i figli sono affidati</a:t>
            </a:r>
            <a:r>
              <a:rPr lang="it-IT" i="1" dirty="0" smtClean="0"/>
              <a:t>’, </a:t>
            </a:r>
            <a:r>
              <a:rPr lang="it-IT" i="1" dirty="0"/>
              <a:t>ma </a:t>
            </a:r>
            <a:r>
              <a:rPr lang="it-IT" i="1" u="sng" dirty="0"/>
              <a:t>è diretta a garantire il soddisfacimento e l’esercizio dei diritti anche relazionali dei soggetti -figli in età minore e genitor</a:t>
            </a:r>
            <a:r>
              <a:rPr lang="it-IT" i="1" dirty="0"/>
              <a:t>i, </a:t>
            </a:r>
            <a:r>
              <a:rPr lang="it-IT" i="1" dirty="0" smtClean="0"/>
              <a:t>agli </a:t>
            </a:r>
            <a:r>
              <a:rPr lang="it-IT" i="1" dirty="0"/>
              <a:t>ascendenti e parenti di ciascun ramo </a:t>
            </a:r>
            <a:r>
              <a:rPr lang="it-IT" i="1" dirty="0" smtClean="0"/>
              <a:t>genitoriale</a:t>
            </a:r>
            <a:r>
              <a:rPr lang="it-IT" i="1" dirty="0"/>
              <a:t>.</a:t>
            </a:r>
            <a:endParaRPr lang="it-IT" dirty="0"/>
          </a:p>
        </p:txBody>
      </p:sp>
    </p:spTree>
    <p:extLst>
      <p:ext uri="{BB962C8B-B14F-4D97-AF65-F5344CB8AC3E}">
        <p14:creationId xmlns:p14="http://schemas.microsoft.com/office/powerpoint/2010/main" val="3572852210"/>
      </p:ext>
    </p:extLst>
  </p:cSld>
  <p:clrMapOvr>
    <a:masterClrMapping/>
  </p:clrMapOvr>
  <p:transition xmlns:p14="http://schemas.microsoft.com/office/powerpoint/2010/main" spd="slow">
    <p:wipe dir="d"/>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Progetti</a:t>
            </a:r>
            <a:r>
              <a:rPr lang="en-US" dirty="0" smtClean="0"/>
              <a:t> di </a:t>
            </a:r>
            <a:r>
              <a:rPr lang="en-US" smtClean="0"/>
              <a:t>intervento</a:t>
            </a:r>
            <a:endParaRPr lang="en-US"/>
          </a:p>
        </p:txBody>
      </p:sp>
      <p:sp>
        <p:nvSpPr>
          <p:cNvPr id="3" name="Content Placeholder 2"/>
          <p:cNvSpPr>
            <a:spLocks noGrp="1"/>
          </p:cNvSpPr>
          <p:nvPr>
            <p:ph idx="1"/>
          </p:nvPr>
        </p:nvSpPr>
        <p:spPr/>
        <p:txBody>
          <a:bodyPr/>
          <a:lstStyle/>
          <a:p>
            <a:r>
              <a:rPr lang="it-IT" b="1" i="1" u="sng" dirty="0" smtClean="0"/>
              <a:t>La disaffezione </a:t>
            </a:r>
            <a:r>
              <a:rPr lang="it-IT" b="1" i="1" u="sng" dirty="0"/>
              <a:t>Parentale impone la messa in atto di provvedimenti coordinati a livello giudiziario e psicosociale</a:t>
            </a:r>
            <a:r>
              <a:rPr lang="it-IT" i="1" dirty="0"/>
              <a:t> – </a:t>
            </a:r>
            <a:r>
              <a:rPr lang="it-IT" dirty="0"/>
              <a:t>Qualora ci si trovi di fronte ad una reale </a:t>
            </a:r>
            <a:r>
              <a:rPr lang="it-IT" dirty="0" smtClean="0"/>
              <a:t>disaffezione </a:t>
            </a:r>
            <a:r>
              <a:rPr lang="it-IT" dirty="0"/>
              <a:t>Parentale, si pone la necessità di assumere a livello giudiziario decisioni volte a tutelare i diritti relazionali dei soggetti coinvolti alla luce del superiore interesse del minore. </a:t>
            </a:r>
            <a:endParaRPr lang="en-US" dirty="0"/>
          </a:p>
        </p:txBody>
      </p:sp>
    </p:spTree>
    <p:extLst>
      <p:ext uri="{BB962C8B-B14F-4D97-AF65-F5344CB8AC3E}">
        <p14:creationId xmlns:p14="http://schemas.microsoft.com/office/powerpoint/2010/main" val="887563387"/>
      </p:ext>
    </p:extLst>
  </p:cSld>
  <p:clrMapOvr>
    <a:masterClrMapping/>
  </p:clrMapOvr>
  <p:transition xmlns:p14="http://schemas.microsoft.com/office/powerpoint/2010/main" spd="slow">
    <p:wipe dir="d"/>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a:t>La nostra modalità di intervento</a:t>
            </a:r>
            <a:endParaRPr lang="en-US" dirty="0"/>
          </a:p>
        </p:txBody>
      </p:sp>
      <p:sp>
        <p:nvSpPr>
          <p:cNvPr id="3" name="Content Placeholder 2"/>
          <p:cNvSpPr>
            <a:spLocks noGrp="1"/>
          </p:cNvSpPr>
          <p:nvPr>
            <p:ph idx="1"/>
          </p:nvPr>
        </p:nvSpPr>
        <p:spPr/>
        <p:txBody>
          <a:bodyPr>
            <a:normAutofit fontScale="85000" lnSpcReduction="10000"/>
          </a:bodyPr>
          <a:lstStyle/>
          <a:p>
            <a:pPr>
              <a:defRPr/>
            </a:pPr>
            <a:r>
              <a:rPr lang="it-IT" b="1" dirty="0"/>
              <a:t>Sviluppo di autoconsapevolezza</a:t>
            </a:r>
            <a:r>
              <a:rPr lang="it-IT" dirty="0"/>
              <a:t> di quanto sta avvenendo nella dinamica familiare</a:t>
            </a:r>
          </a:p>
          <a:p>
            <a:pPr>
              <a:defRPr/>
            </a:pPr>
            <a:r>
              <a:rPr lang="it-IT" b="1" dirty="0"/>
              <a:t>Intervento </a:t>
            </a:r>
            <a:r>
              <a:rPr lang="it-IT" b="1" dirty="0" err="1"/>
              <a:t>psico</a:t>
            </a:r>
            <a:r>
              <a:rPr lang="it-IT" b="1" dirty="0"/>
              <a:t>-educativo:</a:t>
            </a:r>
            <a:r>
              <a:rPr lang="it-IT" dirty="0"/>
              <a:t> richiesta ad ognuno dei genitori di modificare alcuni comportamenti e atteggiamenti</a:t>
            </a:r>
          </a:p>
          <a:p>
            <a:pPr>
              <a:defRPr/>
            </a:pPr>
            <a:r>
              <a:rPr lang="it-IT" b="1" dirty="0"/>
              <a:t>Ridefinizione dei significati</a:t>
            </a:r>
            <a:r>
              <a:rPr lang="it-IT" dirty="0"/>
              <a:t> introducendo punti di vista differenti e cercando di far nascere nuove letture delle dinamiche relazionali</a:t>
            </a:r>
          </a:p>
          <a:p>
            <a:pPr>
              <a:defRPr/>
            </a:pPr>
            <a:r>
              <a:rPr lang="it-IT" b="1" dirty="0"/>
              <a:t>Sviluppo di proposte operative </a:t>
            </a:r>
            <a:r>
              <a:rPr lang="it-IT" dirty="0"/>
              <a:t>da parte di genitori al fine del raggiungimento di obiettivi </a:t>
            </a:r>
            <a:r>
              <a:rPr lang="it-IT" dirty="0" smtClean="0"/>
              <a:t>condivisi.</a:t>
            </a:r>
            <a:endParaRPr lang="it-IT" dirty="0"/>
          </a:p>
        </p:txBody>
      </p:sp>
    </p:spTree>
    <p:extLst>
      <p:ext uri="{BB962C8B-B14F-4D97-AF65-F5344CB8AC3E}">
        <p14:creationId xmlns:p14="http://schemas.microsoft.com/office/powerpoint/2010/main" val="2586086922"/>
      </p:ext>
    </p:extLst>
  </p:cSld>
  <p:clrMapOvr>
    <a:masterClrMapping/>
  </p:clrMapOvr>
  <p:transition xmlns:p14="http://schemas.microsoft.com/office/powerpoint/2010/main" spd="slow">
    <p:wipe dir="d"/>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it-IT" dirty="0" smtClean="0"/>
              <a:t>Ugo </a:t>
            </a:r>
            <a:r>
              <a:rPr lang="it-IT" dirty="0" err="1" smtClean="0"/>
              <a:t>Sabatello</a:t>
            </a:r>
            <a:r>
              <a:rPr lang="it-IT" dirty="0" smtClean="0"/>
              <a:t>: “</a:t>
            </a:r>
            <a:r>
              <a:rPr lang="it-IT" i="1" dirty="0" smtClean="0"/>
              <a:t>Sono </a:t>
            </a:r>
            <a:r>
              <a:rPr lang="it-IT" i="1" dirty="0"/>
              <a:t>convinto, invece, che in età evolutiva la consulenza non possa avere solo un valore conoscitivo propedeutico alla decisione del giudice ma debba essere strumento di intervento e di stimolo</a:t>
            </a:r>
            <a:r>
              <a:rPr lang="it-IT" dirty="0" smtClean="0"/>
              <a:t>”.</a:t>
            </a:r>
          </a:p>
          <a:p>
            <a:pPr marL="0" indent="0">
              <a:buNone/>
            </a:pPr>
            <a:r>
              <a:rPr lang="en-US" dirty="0" smtClean="0"/>
              <a:t>D</a:t>
            </a:r>
            <a:r>
              <a:rPr lang="it-IT" smtClean="0"/>
              <a:t>a Minori </a:t>
            </a:r>
            <a:r>
              <a:rPr lang="it-IT" dirty="0"/>
              <a:t>e Giustizia n. 2/2008, Franco Angeli </a:t>
            </a:r>
            <a:endParaRPr lang="en-US" dirty="0"/>
          </a:p>
        </p:txBody>
      </p:sp>
    </p:spTree>
    <p:extLst>
      <p:ext uri="{BB962C8B-B14F-4D97-AF65-F5344CB8AC3E}">
        <p14:creationId xmlns:p14="http://schemas.microsoft.com/office/powerpoint/2010/main" val="2669990813"/>
      </p:ext>
    </p:extLst>
  </p:cSld>
  <p:clrMapOvr>
    <a:masterClrMapping/>
  </p:clrMapOvr>
  <p:transition xmlns:p14="http://schemas.microsoft.com/office/powerpoint/2010/main" spd="slow">
    <p:wipe dir="d"/>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err="1" smtClean="0"/>
              <a:t>Malagoli</a:t>
            </a:r>
            <a:r>
              <a:rPr lang="en-US" dirty="0" smtClean="0"/>
              <a:t> Togliatti  e </a:t>
            </a:r>
            <a:r>
              <a:rPr lang="en-US" dirty="0" err="1" smtClean="0"/>
              <a:t>Lubrano</a:t>
            </a:r>
            <a:r>
              <a:rPr lang="en-US" dirty="0" smtClean="0"/>
              <a:t> </a:t>
            </a:r>
            <a:r>
              <a:rPr lang="en-US" dirty="0" err="1" smtClean="0"/>
              <a:t>Lavadera</a:t>
            </a:r>
            <a:r>
              <a:rPr lang="en-US" dirty="0" smtClean="0"/>
              <a:t>(2009):</a:t>
            </a:r>
          </a:p>
          <a:p>
            <a:pPr marL="0" indent="0">
              <a:buNone/>
            </a:pPr>
            <a:r>
              <a:rPr lang="en-US" dirty="0" smtClean="0"/>
              <a:t>“</a:t>
            </a:r>
            <a:r>
              <a:rPr lang="en-US" dirty="0" err="1" smtClean="0"/>
              <a:t>dobbiamo</a:t>
            </a:r>
            <a:r>
              <a:rPr lang="en-US" dirty="0" smtClean="0"/>
              <a:t> </a:t>
            </a:r>
            <a:r>
              <a:rPr lang="en-US" dirty="0" err="1" smtClean="0"/>
              <a:t>orientarci</a:t>
            </a:r>
            <a:r>
              <a:rPr lang="en-US" dirty="0" smtClean="0"/>
              <a:t> verso un </a:t>
            </a:r>
            <a:r>
              <a:rPr lang="en-US" dirty="0" err="1" smtClean="0"/>
              <a:t>lavoro</a:t>
            </a:r>
            <a:r>
              <a:rPr lang="en-US" dirty="0" smtClean="0"/>
              <a:t> di </a:t>
            </a:r>
            <a:r>
              <a:rPr lang="en-US" dirty="0" err="1" smtClean="0"/>
              <a:t>ricomoposizione</a:t>
            </a:r>
            <a:r>
              <a:rPr lang="en-US" dirty="0" smtClean="0"/>
              <a:t> e </a:t>
            </a:r>
            <a:r>
              <a:rPr lang="en-US" dirty="0" err="1" smtClean="0"/>
              <a:t>riparazione</a:t>
            </a:r>
            <a:r>
              <a:rPr lang="en-US" dirty="0" smtClean="0"/>
              <a:t> </a:t>
            </a:r>
            <a:r>
              <a:rPr lang="en-US" dirty="0" err="1" smtClean="0"/>
              <a:t>dei</a:t>
            </a:r>
            <a:r>
              <a:rPr lang="en-US" dirty="0" smtClean="0"/>
              <a:t> </a:t>
            </a:r>
            <a:r>
              <a:rPr lang="en-US" dirty="0" err="1" smtClean="0"/>
              <a:t>legami</a:t>
            </a:r>
            <a:r>
              <a:rPr lang="en-US" dirty="0" smtClean="0"/>
              <a:t> </a:t>
            </a:r>
            <a:r>
              <a:rPr lang="en-US" dirty="0" err="1" smtClean="0"/>
              <a:t>famigliari</a:t>
            </a:r>
            <a:r>
              <a:rPr lang="en-US" dirty="0" smtClean="0"/>
              <a:t>, in cui vi </a:t>
            </a:r>
            <a:r>
              <a:rPr lang="en-US" dirty="0" err="1" smtClean="0"/>
              <a:t>sia</a:t>
            </a:r>
            <a:r>
              <a:rPr lang="en-US" dirty="0" smtClean="0"/>
              <a:t> un </a:t>
            </a:r>
            <a:r>
              <a:rPr lang="en-US" dirty="0" err="1" smtClean="0"/>
              <a:t>riconoscimento</a:t>
            </a:r>
            <a:r>
              <a:rPr lang="en-US" dirty="0" smtClean="0"/>
              <a:t> da parte di </a:t>
            </a:r>
            <a:r>
              <a:rPr lang="en-US" dirty="0" err="1" smtClean="0"/>
              <a:t>ciascuno</a:t>
            </a:r>
            <a:r>
              <a:rPr lang="en-US" dirty="0" smtClean="0"/>
              <a:t> di aver </a:t>
            </a:r>
            <a:r>
              <a:rPr lang="en-US" dirty="0" err="1" smtClean="0"/>
              <a:t>contribuito</a:t>
            </a:r>
            <a:r>
              <a:rPr lang="en-US" dirty="0" smtClean="0"/>
              <a:t> </a:t>
            </a:r>
            <a:r>
              <a:rPr lang="en-US" dirty="0" err="1" smtClean="0"/>
              <a:t>alla</a:t>
            </a:r>
            <a:r>
              <a:rPr lang="en-US" dirty="0" smtClean="0"/>
              <a:t> </a:t>
            </a:r>
            <a:r>
              <a:rPr lang="en-US" dirty="0" err="1" smtClean="0"/>
              <a:t>situazione</a:t>
            </a:r>
            <a:r>
              <a:rPr lang="en-US" dirty="0" smtClean="0"/>
              <a:t> </a:t>
            </a:r>
            <a:r>
              <a:rPr lang="en-US" dirty="0" err="1" smtClean="0"/>
              <a:t>disfunzionale</a:t>
            </a:r>
            <a:r>
              <a:rPr lang="en-US" dirty="0" smtClean="0"/>
              <a:t> […] </a:t>
            </a:r>
            <a:r>
              <a:rPr lang="en-US" dirty="0" err="1" smtClean="0"/>
              <a:t>percorsi</a:t>
            </a:r>
            <a:r>
              <a:rPr lang="en-US" dirty="0" smtClean="0"/>
              <a:t> </a:t>
            </a:r>
            <a:r>
              <a:rPr lang="en-US" dirty="0" err="1" smtClean="0"/>
              <a:t>individuali</a:t>
            </a:r>
            <a:r>
              <a:rPr lang="en-US" dirty="0" smtClean="0"/>
              <a:t> </a:t>
            </a:r>
            <a:r>
              <a:rPr lang="en-US" dirty="0" err="1" smtClean="0"/>
              <a:t>dei</a:t>
            </a:r>
            <a:r>
              <a:rPr lang="en-US" dirty="0" smtClean="0"/>
              <a:t> </a:t>
            </a:r>
            <a:r>
              <a:rPr lang="en-US" dirty="0" err="1" smtClean="0"/>
              <a:t>genitori</a:t>
            </a:r>
            <a:r>
              <a:rPr lang="en-US" dirty="0" smtClean="0"/>
              <a:t> […] </a:t>
            </a:r>
            <a:r>
              <a:rPr lang="en-US" dirty="0" err="1" smtClean="0"/>
              <a:t>interventi</a:t>
            </a:r>
            <a:r>
              <a:rPr lang="en-US" dirty="0" smtClean="0"/>
              <a:t> </a:t>
            </a:r>
            <a:r>
              <a:rPr lang="en-US" dirty="0" err="1" smtClean="0"/>
              <a:t>precisi</a:t>
            </a:r>
            <a:r>
              <a:rPr lang="en-US" dirty="0" smtClean="0"/>
              <a:t> e </a:t>
            </a:r>
            <a:r>
              <a:rPr lang="en-US" dirty="0" err="1" smtClean="0"/>
              <a:t>coordinati</a:t>
            </a:r>
            <a:r>
              <a:rPr lang="en-US" dirty="0" smtClean="0"/>
              <a:t> </a:t>
            </a:r>
            <a:r>
              <a:rPr lang="en-US" dirty="0" err="1" smtClean="0"/>
              <a:t>fra</a:t>
            </a:r>
            <a:r>
              <a:rPr lang="en-US" dirty="0" smtClean="0"/>
              <a:t> </a:t>
            </a:r>
            <a:r>
              <a:rPr lang="en-US" dirty="0" err="1" smtClean="0"/>
              <a:t>ambito</a:t>
            </a:r>
            <a:r>
              <a:rPr lang="en-US" dirty="0" smtClean="0"/>
              <a:t> </a:t>
            </a:r>
            <a:r>
              <a:rPr lang="en-US" dirty="0" err="1" smtClean="0"/>
              <a:t>giuridico</a:t>
            </a:r>
            <a:r>
              <a:rPr lang="en-US" dirty="0" smtClean="0"/>
              <a:t> e </a:t>
            </a:r>
            <a:r>
              <a:rPr lang="en-US" dirty="0" err="1" smtClean="0"/>
              <a:t>psicologico</a:t>
            </a:r>
            <a:r>
              <a:rPr lang="en-US" smtClean="0"/>
              <a:t>.</a:t>
            </a:r>
            <a:endParaRPr lang="en-US" dirty="0"/>
          </a:p>
        </p:txBody>
      </p:sp>
    </p:spTree>
    <p:extLst>
      <p:ext uri="{BB962C8B-B14F-4D97-AF65-F5344CB8AC3E}">
        <p14:creationId xmlns:p14="http://schemas.microsoft.com/office/powerpoint/2010/main" val="1139462556"/>
      </p:ext>
    </p:extLst>
  </p:cSld>
  <p:clrMapOvr>
    <a:masterClrMapping/>
  </p:clrMapOvr>
  <p:transition xmlns:p14="http://schemas.microsoft.com/office/powerpoint/2010/main" spd="slow">
    <p:wipe dir="d"/>
  </p:transition>
</p:sld>
</file>

<file path=ppt/tags/tag1.xml><?xml version="1.0" encoding="utf-8"?>
<p:tagLst xmlns:a="http://schemas.openxmlformats.org/drawingml/2006/main" xmlns:r="http://schemas.openxmlformats.org/officeDocument/2006/relationships" xmlns:p="http://schemas.openxmlformats.org/presentationml/2006/main">
  <p:tag name="DVSECTIONID" val="yI2DOt6RzRcU51QxdhNewL"/>
</p:tagLst>
</file>

<file path=ppt/tags/tag2.xml><?xml version="1.0" encoding="utf-8"?>
<p:tagLst xmlns:a="http://schemas.openxmlformats.org/drawingml/2006/main" xmlns:r="http://schemas.openxmlformats.org/officeDocument/2006/relationships" xmlns:p="http://schemas.openxmlformats.org/presentationml/2006/main">
  <p:tag name="DVSHAPEID" val="HAGzTPKJNXuuOK4v20iPS7"/>
</p:tagLst>
</file>

<file path=ppt/tags/tag3.xml><?xml version="1.0" encoding="utf-8"?>
<p:tagLst xmlns:a="http://schemas.openxmlformats.org/drawingml/2006/main" xmlns:r="http://schemas.openxmlformats.org/officeDocument/2006/relationships" xmlns:p="http://schemas.openxmlformats.org/presentationml/2006/main">
  <p:tag name="DVSHAPEID" val="0uhWvCQomImT50qU5y4Znw"/>
</p:tagLst>
</file>

<file path=ppt/theme/theme1.xml><?xml version="1.0" encoding="utf-8"?>
<a:theme xmlns:a="http://schemas.openxmlformats.org/drawingml/2006/main" name="Training New Employe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Training New Employees.potx</Template>
  <TotalTime>0</TotalTime>
  <Words>3082</Words>
  <Application>Microsoft Macintosh PowerPoint</Application>
  <PresentationFormat>On-screen Show (4:3)</PresentationFormat>
  <Paragraphs>124</Paragraphs>
  <Slides>37</Slides>
  <Notes>1</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Training New Employees</vt:lpstr>
      <vt:lpstr>25 ottobre 2013 Bilancio sull’affidamento condiviso. Alienazione parentale: sindorme si, sindrome no. Come la realtà supera le definizioni  </vt:lpstr>
      <vt:lpstr>La Pas di Gardner (1984)</vt:lpstr>
      <vt:lpstr>1. Otto sintomi della PAS di Gardner</vt:lpstr>
      <vt:lpstr>2. Otto sintomi della PAS di Gardner</vt:lpstr>
      <vt:lpstr>3. Otto Sintomi della Pas di Gardner</vt:lpstr>
      <vt:lpstr>Passaggio da Sindrome a “Disturbi relazionali”:</vt:lpstr>
      <vt:lpstr>Alienazione Parentale</vt:lpstr>
      <vt:lpstr>Patologia relazionale</vt:lpstr>
      <vt:lpstr>Alienazione e disafezione: la costruzione dei costrutti di significato</vt:lpstr>
      <vt:lpstr>M. Glauco, N. Bartone, P. Bianco, “Maltrattamento e Abuso all’Infanzia”  n.2 del 2013</vt:lpstr>
      <vt:lpstr>Società Italiana di Neuropsichiatria dell'Infanzia e dell'Adolescenza</vt:lpstr>
      <vt:lpstr>DSM-V (Diagnostic and Statistical Manual of Mental Disorders) e i disturbi rellazionali</vt:lpstr>
      <vt:lpstr>Quattro categorie di problemi relazionali</vt:lpstr>
      <vt:lpstr>1) V61.20 (Z62.820) Problema di relazione genitore-bambino (manca l’analisi triadica)</vt:lpstr>
      <vt:lpstr>2) V61.20 (Z62.820) Problema di relazione genitore-bambino (manca l’analisi triadica)</vt:lpstr>
      <vt:lpstr>V61.8 (Z62.891)Problemi relazionali tra fratelli</vt:lpstr>
      <vt:lpstr>V61.8 (Z62.29) Crescere lontano dai genitori</vt:lpstr>
      <vt:lpstr>V61.29 (Z62.898) Bambini che risentono di una relazione genitoriale conflittuale</vt:lpstr>
      <vt:lpstr>Livelli di gravità di Alienazione (e di disaffezione)</vt:lpstr>
      <vt:lpstr>Violazione dei diritti relazionali: livelli di intervento</vt:lpstr>
      <vt:lpstr>1. Disaffezione: due poli</vt:lpstr>
      <vt:lpstr>2. Disaffezione: la dinamica circolare triadica</vt:lpstr>
      <vt:lpstr>Multifattorialità e livelli di analisi</vt:lpstr>
      <vt:lpstr>1. Gravi problematiche del genitore prescelto</vt:lpstr>
      <vt:lpstr>2. Comportamenti del genitore prescelto che alimentano la disaffezione</vt:lpstr>
      <vt:lpstr>1. Danni al minore determinati dal conflitto genitoriale</vt:lpstr>
      <vt:lpstr>2. Danni al minore determinati dal conflitto genitoriale</vt:lpstr>
      <vt:lpstr>La co-costruzione dell’Alienato</vt:lpstr>
      <vt:lpstr>Gestione della rabbia dell’alienato</vt:lpstr>
      <vt:lpstr>1) Le danze familiari (Minuchin, 1977: analisi triadica) </vt:lpstr>
      <vt:lpstr>2) Le danze familiari</vt:lpstr>
      <vt:lpstr>3) Le danze familiari</vt:lpstr>
      <vt:lpstr>Principio di legalità e di benificità</vt:lpstr>
      <vt:lpstr>Progetti di intervento</vt:lpstr>
      <vt:lpstr>La nostra modalità di intervento</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2010-02-01T21:33:28Z</dcterms:created>
  <dcterms:modified xsi:type="dcterms:W3CDTF">2013-10-30T17:55:22Z</dcterms:modified>
</cp:coreProperties>
</file>